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Default Extension="gif" ContentType="image/gif"/>
  <Override PartName="/ppt/comments/comment1.xml" ContentType="application/vnd.openxmlformats-officedocument.presentationml.comment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handoutMasterIdLst>
    <p:handoutMasterId r:id="rId74"/>
  </p:handoutMasterIdLst>
  <p:sldIdLst>
    <p:sldId id="546" r:id="rId2"/>
    <p:sldId id="364" r:id="rId3"/>
    <p:sldId id="545" r:id="rId4"/>
    <p:sldId id="457" r:id="rId5"/>
    <p:sldId id="367" r:id="rId6"/>
    <p:sldId id="478" r:id="rId7"/>
    <p:sldId id="479" r:id="rId8"/>
    <p:sldId id="371" r:id="rId9"/>
    <p:sldId id="480" r:id="rId10"/>
    <p:sldId id="481" r:id="rId11"/>
    <p:sldId id="377" r:id="rId12"/>
    <p:sldId id="482" r:id="rId13"/>
    <p:sldId id="463" r:id="rId14"/>
    <p:sldId id="374" r:id="rId15"/>
    <p:sldId id="484" r:id="rId16"/>
    <p:sldId id="485" r:id="rId17"/>
    <p:sldId id="379" r:id="rId18"/>
    <p:sldId id="486" r:id="rId19"/>
    <p:sldId id="487" r:id="rId20"/>
    <p:sldId id="466" r:id="rId21"/>
    <p:sldId id="467" r:id="rId22"/>
    <p:sldId id="422" r:id="rId23"/>
    <p:sldId id="423" r:id="rId24"/>
    <p:sldId id="382" r:id="rId25"/>
    <p:sldId id="468" r:id="rId26"/>
    <p:sldId id="469" r:id="rId27"/>
    <p:sldId id="385" r:id="rId28"/>
    <p:sldId id="542" r:id="rId29"/>
    <p:sldId id="489" r:id="rId30"/>
    <p:sldId id="289" r:id="rId31"/>
    <p:sldId id="490" r:id="rId32"/>
    <p:sldId id="491" r:id="rId33"/>
    <p:sldId id="388" r:id="rId34"/>
    <p:sldId id="541" r:id="rId35"/>
    <p:sldId id="493" r:id="rId36"/>
    <p:sldId id="297" r:id="rId37"/>
    <p:sldId id="521" r:id="rId38"/>
    <p:sldId id="522" r:id="rId39"/>
    <p:sldId id="500" r:id="rId40"/>
    <p:sldId id="501" r:id="rId41"/>
    <p:sldId id="301" r:id="rId42"/>
    <p:sldId id="523" r:id="rId43"/>
    <p:sldId id="524" r:id="rId44"/>
    <p:sldId id="502" r:id="rId45"/>
    <p:sldId id="503" r:id="rId46"/>
    <p:sldId id="391" r:id="rId47"/>
    <p:sldId id="525" r:id="rId48"/>
    <p:sldId id="526" r:id="rId49"/>
    <p:sldId id="394" r:id="rId50"/>
    <p:sldId id="527" r:id="rId51"/>
    <p:sldId id="528" r:id="rId52"/>
    <p:sldId id="397" r:id="rId53"/>
    <p:sldId id="529" r:id="rId54"/>
    <p:sldId id="530" r:id="rId55"/>
    <p:sldId id="400" r:id="rId56"/>
    <p:sldId id="531" r:id="rId57"/>
    <p:sldId id="532" r:id="rId58"/>
    <p:sldId id="403" r:id="rId59"/>
    <p:sldId id="533" r:id="rId60"/>
    <p:sldId id="499" r:id="rId61"/>
    <p:sldId id="406" r:id="rId62"/>
    <p:sldId id="535" r:id="rId63"/>
    <p:sldId id="536" r:id="rId64"/>
    <p:sldId id="358" r:id="rId65"/>
    <p:sldId id="537" r:id="rId66"/>
    <p:sldId id="538" r:id="rId67"/>
    <p:sldId id="361" r:id="rId68"/>
    <p:sldId id="519" r:id="rId69"/>
    <p:sldId id="520" r:id="rId70"/>
    <p:sldId id="341" r:id="rId71"/>
    <p:sldId id="342" r:id="rId72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eorge Georgiev" initials="GG" lastIdx="1" clrIdx="0"/>
  <p:cmAuthor id="1" name="Todor Stoyanov" initials="T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ED000"/>
    <a:srgbClr val="9BCC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460" autoAdjust="0"/>
    <p:restoredTop sz="94468" autoAdjust="0"/>
  </p:normalViewPr>
  <p:slideViewPr>
    <p:cSldViewPr>
      <p:cViewPr>
        <p:scale>
          <a:sx n="75" d="100"/>
          <a:sy n="75" d="100"/>
        </p:scale>
        <p:origin x="-1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2544"/>
    </p:cViewPr>
  </p:sorterViewPr>
  <p:notesViewPr>
    <p:cSldViewPr>
      <p:cViewPr varScale="1">
        <p:scale>
          <a:sx n="84" d="100"/>
          <a:sy n="84" d="100"/>
        </p:scale>
        <p:origin x="-3162" y="-78"/>
      </p:cViewPr>
      <p:guideLst>
        <p:guide orient="horz" pos="2928"/>
        <p:guide pos="216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3-04-22T14:27:02.854" idx="1">
    <p:pos x="5418" y="3012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11/26/2013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11/26/2013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613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n.wikipedia.org/wiki/Mozill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4%D0%B2%D0%BE%D0%B8%D1%87%D0%BD%D0%B0_%D0%B1%D1%80%D0%BE%D0%B9%D0%BD%D0%B0_%D1%81%D0%B8%D1%81%D1%82%D0%B5%D0%BC%D0%B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E%D0%BF%D0%B5%D1%80%D0%B0%D1%86%D0%B8%D0%BE%D0%BD%D0%BD%D0%B0_%D1%81%D0%B8%D1%81%D1%82%D0%B5%D0%BC%D0%B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Software_development_proces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ified_Modeling_Language" TargetMode="External"/><Relationship Id="rId2" Type="http://schemas.openxmlformats.org/officeDocument/2006/relationships/hyperlink" Target="http://bg.wikipedia.org/wiki/U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ales_process" TargetMode="External"/><Relationship Id="rId2" Type="http://schemas.openxmlformats.org/officeDocument/2006/relationships/hyperlink" Target="http://en.wikipedia.org/wiki/Technology_evangelis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41.png"/><Relationship Id="rId3" Type="http://schemas.microsoft.com/office/2007/relationships/hdphoto" Target="../media/hdphoto3.wdp"/><Relationship Id="rId7" Type="http://schemas.openxmlformats.org/officeDocument/2006/relationships/image" Target="../media/image36.jpeg"/><Relationship Id="rId12" Type="http://schemas.openxmlformats.org/officeDocument/2006/relationships/image" Target="../media/image40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11" Type="http://schemas.openxmlformats.org/officeDocument/2006/relationships/image" Target="../media/image39.jpeg"/><Relationship Id="rId5" Type="http://schemas.microsoft.com/office/2007/relationships/hdphoto" Target="../media/hdphoto4.wdp"/><Relationship Id="rId10" Type="http://schemas.openxmlformats.org/officeDocument/2006/relationships/image" Target="../media/image38.jpeg"/><Relationship Id="rId4" Type="http://schemas.openxmlformats.org/officeDocument/2006/relationships/image" Target="../media/image34.jpeg"/><Relationship Id="rId9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raphics_Interchange_Format" TargetMode="External"/><Relationship Id="rId2" Type="http://schemas.openxmlformats.org/officeDocument/2006/relationships/hyperlink" Target="http://bg.wikipedia.org/wiki/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st_of_relational_database_management_systems" TargetMode="External"/><Relationship Id="rId2" Type="http://schemas.openxmlformats.org/officeDocument/2006/relationships/hyperlink" Target="http://bg.wikipedia.org/wiki/%D0%A0%D0%B5%D0%BB%D0%B0%D1%86%D0%B8%D0%BE%D0%BD%D0%BD%D0%B0_%D0%B1%D0%B0%D0%B7%D0%B0_%D0%B4%D0%B0%D0%BD%D0%BD%D0%B8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ata_minin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bwsgvyo" TargetMode="External"/><Relationship Id="rId2" Type="http://schemas.openxmlformats.org/officeDocument/2006/relationships/hyperlink" Target="http://en.wikipedia.org/wiki/Enterprise_resource_plannin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Advanced_Encryption_Standard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9C%D1%80%D0%B5%D0%B6%D0%BE%D0%B2%D0%B8_%D1%82%D0%BE%D0%BF%D0%BE%D0%BB%D0%BE%D0%B3%D0%B8%D0%B8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FTP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%D0%A3%D0%B5%D0%B1%D1%81%D1%82%D1%80%D0%B0%D0%BD%D0%B8%D1%86%D0%B0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microsoft.com/office/2007/relationships/hdphoto" Target="../media/hdphoto7.wdp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bg.wikipedia.org/wiki/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97.png"/><Relationship Id="rId2" Type="http://schemas.openxmlformats.org/officeDocument/2006/relationships/hyperlink" Target="http://schoolacademy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99.jpe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Information Technology Test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 Part One Team Work Project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500" y="4572000"/>
            <a:ext cx="5207620" cy="1384995"/>
          </a:xfrm>
        </p:spPr>
        <p:txBody>
          <a:bodyPr/>
          <a:lstStyle/>
          <a:p>
            <a:r>
              <a:rPr lang="en-US" dirty="0"/>
              <a:t>Team </a:t>
            </a:r>
            <a:r>
              <a:rPr lang="en-US" dirty="0" smtClean="0"/>
              <a:t>"</a:t>
            </a:r>
            <a:r>
              <a:rPr lang="en-US" dirty="0"/>
              <a:t>Purple </a:t>
            </a:r>
            <a:r>
              <a:rPr lang="en-US" dirty="0" err="1"/>
              <a:t>Mangosteen</a:t>
            </a:r>
            <a:r>
              <a:rPr lang="en-US" dirty="0"/>
              <a:t>”</a:t>
            </a:r>
            <a:endParaRPr lang="bg-BG" dirty="0"/>
          </a:p>
          <a:p>
            <a:endParaRPr lang="bg-BG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Mozilla </a:t>
            </a:r>
            <a:r>
              <a:rPr lang="bg-BG" dirty="0" smtClean="0"/>
              <a:t>не </a:t>
            </a:r>
            <a:r>
              <a:rPr lang="bg-BG" dirty="0"/>
              <a:t>е браузър (</a:t>
            </a:r>
            <a:r>
              <a:rPr lang="en-US" dirty="0"/>
              <a:t>Mozilla Firefox e!</a:t>
            </a:r>
            <a:r>
              <a:rPr lang="bg-BG" dirty="0" smtClean="0"/>
              <a:t>).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Mozilla e </a:t>
            </a:r>
            <a:r>
              <a:rPr lang="bg-BG" dirty="0" smtClean="0"/>
              <a:t>общество от хора привърженици на софтуера с отворен код.</a:t>
            </a:r>
          </a:p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400" dirty="0" smtClean="0">
                <a:hlinkClick r:id="rId2"/>
              </a:rPr>
              <a:t>http://en.wikipedia.org/wiki/Mozilla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74950" y="2211225"/>
            <a:ext cx="1040450" cy="1040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0" y="4292125"/>
            <a:ext cx="121920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797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3962399"/>
            <a:ext cx="6096000" cy="1295401"/>
          </a:xfrm>
        </p:spPr>
        <p:txBody>
          <a:bodyPr/>
          <a:lstStyle/>
          <a:p>
            <a:r>
              <a:rPr lang="bg-BG" dirty="0" smtClean="0"/>
              <a:t>Пренос на данни и бройни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19200" y="5445920"/>
            <a:ext cx="6705600" cy="954880"/>
          </a:xfrm>
        </p:spPr>
        <p:txBody>
          <a:bodyPr/>
          <a:lstStyle/>
          <a:p>
            <a:r>
              <a:rPr lang="bg-BG" dirty="0" smtClean="0"/>
              <a:t>Канали за пренос на данни, единици за измерване, работа с бройни системи</a:t>
            </a:r>
            <a:endParaRPr lang="en-US" dirty="0"/>
          </a:p>
        </p:txBody>
      </p:sp>
      <p:pic>
        <p:nvPicPr>
          <p:cNvPr id="11" name="Picture 2" descr="http://www.expressasp.com/Portals/2/dreamstimeweb_361614%20world%20data%20transf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8950" y="762000"/>
            <a:ext cx="4299228" cy="2864360"/>
          </a:xfrm>
          <a:prstGeom prst="roundRect">
            <a:avLst>
              <a:gd name="adj" fmla="val 4844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563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ru-RU" dirty="0" smtClean="0"/>
              <a:t>Кои цифри ще се използват при двоична бройна система 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 и 2 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0, 1 и 2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1, 2 и 3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0 и 1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400050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79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9154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dirty="0" smtClean="0"/>
              <a:t>Двоичната бройна система е бройна система, при която числата се изобразяват само с помощта на две цифри: 0 и 1. За пръв път е използвана от известния математик Джон Атанасов, а днес е широко употребявана в областта на информатиката, компютрите и съвременната техника.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bg-BG" dirty="0" smtClean="0"/>
              <a:t>Информация: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hlinkClick r:id="rId2"/>
              </a:rPr>
              <a:t>http://bg.wikipedia.org/wiki/%D0%94%D0%B2%D0%BE%D0%B8%D1%87%D0%BD%D0%B0_%D0%B1%D1%80%D0%BE%D0%B9%D0%BD%D0%B0_%D1%81%D0%B8%D1%81%D1%82%D0%B5%D0%BC%D0%B0</a:t>
            </a:r>
            <a:endParaRPr lang="bg-B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423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09600" y="4648200"/>
            <a:ext cx="7924800" cy="685800"/>
          </a:xfrm>
        </p:spPr>
        <p:txBody>
          <a:bodyPr/>
          <a:lstStyle/>
          <a:p>
            <a:r>
              <a:rPr lang="bg-BG" dirty="0" smtClean="0"/>
              <a:t>Операционни системи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838200" y="5526878"/>
            <a:ext cx="7467600" cy="950122"/>
          </a:xfrm>
        </p:spPr>
        <p:txBody>
          <a:bodyPr/>
          <a:lstStyle/>
          <a:p>
            <a:r>
              <a:rPr lang="bg-BG" dirty="0" smtClean="0"/>
              <a:t>Архитектура, процеси, потребители, потребителски интерфейс, файлови системи</a:t>
            </a:r>
            <a:endParaRPr lang="en-US" dirty="0"/>
          </a:p>
        </p:txBody>
      </p:sp>
      <p:pic>
        <p:nvPicPr>
          <p:cNvPr id="16" name="Picture 2" descr="http://www.frontrange.com/common/Images/Products_Solutions/Centennial/Information/Discovery_Info/cross_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93482"/>
            <a:ext cx="6553200" cy="2408300"/>
          </a:xfrm>
          <a:prstGeom prst="roundRect">
            <a:avLst>
              <a:gd name="adj" fmla="val 5956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pmar.eu/wp-content/uploads/2009/06/linux-logo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3918">
            <a:off x="6955891" y="632441"/>
            <a:ext cx="1462474" cy="144780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knowfree.net/wp-content/uploads/2007/04/sol10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32045">
            <a:off x="3128914" y="3710629"/>
            <a:ext cx="1104256" cy="576810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t0.gstatic.com/images?q=tbn:724gHwvxFDnRuM:http://www.techgadgets.in/images/google-android-logo.jpg&amp;t=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859146">
            <a:off x="2649591" y="1093099"/>
            <a:ext cx="1589609" cy="772568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://hotline.ccsinsight.com/_images-article/symbian_logo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06843">
            <a:off x="6953016" y="3694942"/>
            <a:ext cx="1620520" cy="50508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http://www.webdesignermag.co.uk/wp-content/uploads/2010/06/iphone4logo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601" y="1356341"/>
            <a:ext cx="1251598" cy="11436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sdu.ictp.it/os/img/ubuntu_log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06946">
            <a:off x="4715196" y="3770197"/>
            <a:ext cx="1680586" cy="504176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http://images.fixya.com/F/fedora/177x150/a21110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024750">
            <a:off x="4980513" y="1166954"/>
            <a:ext cx="1685925" cy="62485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http://cdn.erictric.com/wp-content/uploads/2010/06/iOS-4-Logo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0668474">
            <a:off x="1086765" y="2366439"/>
            <a:ext cx="818928" cy="34974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http://static.arstechnica.net/windows_embedded_small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80204">
            <a:off x="3709924" y="648542"/>
            <a:ext cx="1827391" cy="635299"/>
          </a:xfrm>
          <a:prstGeom prst="roundRect">
            <a:avLst>
              <a:gd name="adj" fmla="val 4983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0" descr="http://www.dataracks.net/images/freebsdLogo-large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081461">
            <a:off x="1767467" y="804767"/>
            <a:ext cx="743357" cy="874793"/>
          </a:xfrm>
          <a:prstGeom prst="roundRect">
            <a:avLst>
              <a:gd name="adj" fmla="val 6861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2" descr="http://www.hjackson.org/blog/debian-logo.pn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43247">
            <a:off x="7721198" y="2308693"/>
            <a:ext cx="1019003" cy="1023553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34" descr="http://www.mobiletopsoft.com/images/news/blackberry_logo.gif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388" b="24613"/>
          <a:stretch/>
        </p:blipFill>
        <p:spPr bwMode="auto">
          <a:xfrm rot="21334579">
            <a:off x="478854" y="2902234"/>
            <a:ext cx="1000152" cy="600091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665810">
            <a:off x="2110328" y="3776129"/>
            <a:ext cx="891659" cy="636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6" descr="http://www.bbin.in/en/wp-content/uploads/2010/08/800px-QNX_logo.svg_-300x127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472" t="-13453" r="-7472" b="-13453"/>
          <a:stretch/>
        </p:blipFill>
        <p:spPr bwMode="auto">
          <a:xfrm rot="340637">
            <a:off x="614785" y="3674238"/>
            <a:ext cx="1329174" cy="621238"/>
          </a:xfrm>
          <a:prstGeom prst="roundRect">
            <a:avLst>
              <a:gd name="adj" fmla="val 4983"/>
            </a:avLst>
          </a:prstGeom>
          <a:solidFill>
            <a:srgbClr val="FFFFFF"/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0807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Операционната система е: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основна част на хардуера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набор от програми, допълващи хардуера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периферно устройство</a:t>
            </a:r>
          </a:p>
          <a:p>
            <a:pPr marL="871538" lvl="1" indent="-514350">
              <a:buFont typeface="+mj-lt"/>
              <a:buAutoNum type="alphaLcParenR"/>
            </a:pPr>
            <a:r>
              <a:rPr lang="ru-RU" dirty="0" smtClean="0"/>
              <a:t>правоъгълно поле, което се изобразява на дисплея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21455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826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Информация:</a:t>
            </a:r>
          </a:p>
          <a:p>
            <a:pPr lvl="1"/>
            <a:r>
              <a:rPr lang="en-US" sz="2400" dirty="0" smtClean="0">
                <a:hlinkClick r:id="rId2"/>
              </a:rPr>
              <a:t>http://bg.wikipedia.org/wiki/%D0%9E%D0%BF%D0%B5%D1%80%D0%B0%D1%86%D0%B8%D0%BE%D0%BD%D0%BD%D0%B0_%D1%81%D0%B8%D1%81%D1%82%D0%B5%D0%BC%D0%B0</a:t>
            </a:r>
            <a:endParaRPr lang="bg-BG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728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0100" y="1214422"/>
            <a:ext cx="7169182" cy="248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1910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Софтуерно инженерство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09600" y="5145880"/>
            <a:ext cx="7924800" cy="1026320"/>
          </a:xfrm>
        </p:spPr>
        <p:txBody>
          <a:bodyPr/>
          <a:lstStyle/>
          <a:p>
            <a:r>
              <a:rPr lang="bg-BG" dirty="0" smtClean="0"/>
              <a:t>Анализ, спецификация, проектиране, прототип, имплементация, тестване, поддръжка,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266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изброените дейности не е основна за </a:t>
            </a:r>
            <a:r>
              <a:rPr lang="en-US" dirty="0" smtClean="0"/>
              <a:t>SDLC</a:t>
            </a:r>
            <a:r>
              <a:rPr lang="bg-BG" dirty="0" smtClean="0"/>
              <a:t> (</a:t>
            </a:r>
            <a:r>
              <a:rPr lang="en-US" dirty="0"/>
              <a:t>software development life-cycle</a:t>
            </a:r>
            <a:r>
              <a:rPr lang="bg-BG" dirty="0" smtClean="0"/>
              <a:t>)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Тестване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Планиране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Поддръжка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Внедряване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Имплементация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Наемане на нови членове на екипа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Документиране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181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09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/>
              <a:t>SDLC</a:t>
            </a:r>
            <a:r>
              <a:rPr lang="bg-BG" dirty="0"/>
              <a:t> (</a:t>
            </a:r>
            <a:r>
              <a:rPr lang="en-US" dirty="0"/>
              <a:t>software development life-cycle</a:t>
            </a:r>
            <a:r>
              <a:rPr lang="bg-BG" dirty="0"/>
              <a:t>) </a:t>
            </a:r>
            <a:r>
              <a:rPr lang="bg-BG" dirty="0" smtClean="0"/>
              <a:t> - процеси в </a:t>
            </a:r>
            <a:r>
              <a:rPr lang="bg-BG" dirty="0"/>
              <a:t>развитието на софтуерния продукт. </a:t>
            </a:r>
          </a:p>
          <a:p>
            <a:pPr lvl="1"/>
            <a:r>
              <a:rPr lang="bg-BG" dirty="0" smtClean="0"/>
              <a:t>Наемане </a:t>
            </a:r>
            <a:r>
              <a:rPr lang="bg-BG" dirty="0"/>
              <a:t>на нови членове на </a:t>
            </a:r>
            <a:r>
              <a:rPr lang="bg-BG" dirty="0" smtClean="0"/>
              <a:t>екипа зависи от други фактори</a:t>
            </a:r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>
                <a:effectLst/>
                <a:hlinkClick r:id="rId2"/>
              </a:rPr>
              <a:t>http://en.wikipedia.org/wiki/Software_development_process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45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4876800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 rtl="0" eaLnBrk="0" fontAlgn="base" hangingPunct="0">
              <a:lnSpc>
                <a:spcPts val="5600"/>
              </a:lnSpc>
              <a:spcBef>
                <a:spcPct val="0"/>
              </a:spcBef>
              <a:spcAft>
                <a:spcPct val="0"/>
              </a:spcAft>
              <a:defRPr sz="5000" b="1" kern="1200" cap="none" baseline="0">
                <a:ln w="500">
                  <a:noFill/>
                </a:ln>
                <a:solidFill>
                  <a:schemeClr val="tx2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bg-BG" dirty="0" smtClean="0"/>
              <a:t>Компютърни системи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" y="5603079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None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None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None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None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dirty="0" smtClean="0"/>
              <a:t>Хардуерни въпроси</a:t>
            </a:r>
            <a:endParaRPr lang="bg-BG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966" y="949679"/>
            <a:ext cx="3806017" cy="361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15045">
            <a:off x="905401" y="827860"/>
            <a:ext cx="3581400" cy="3612489"/>
          </a:xfrm>
          <a:prstGeom prst="rect">
            <a:avLst/>
          </a:prstGeom>
          <a:noFill/>
          <a:ln>
            <a:noFill/>
          </a:ln>
          <a:effectLst>
            <a:glow rad="152400">
              <a:schemeClr val="accent4">
                <a:satMod val="175000"/>
                <a:alpha val="1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4914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r>
              <a:rPr lang="bg-BG" dirty="0" smtClean="0"/>
              <a:t>Кое от следните не е вярно за </a:t>
            </a:r>
            <a:r>
              <a:rPr lang="en-US" dirty="0" smtClean="0"/>
              <a:t>UML?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>
                <a:solidFill>
                  <a:srgbClr val="EBFFD2"/>
                </a:solidFill>
              </a:rPr>
              <a:t>Използва се за моделиране на софтуерна архитектура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>
                <a:solidFill>
                  <a:srgbClr val="EBFFD2"/>
                </a:solidFill>
              </a:rPr>
              <a:t>Базиран е на </a:t>
            </a:r>
            <a:r>
              <a:rPr lang="en-US" sz="3200" dirty="0">
                <a:solidFill>
                  <a:srgbClr val="EBFFD2"/>
                </a:solidFill>
              </a:rPr>
              <a:t>XML </a:t>
            </a:r>
            <a:r>
              <a:rPr lang="bg-BG" sz="3200" dirty="0">
                <a:solidFill>
                  <a:srgbClr val="EBFFD2"/>
                </a:solidFill>
              </a:rPr>
              <a:t>и използва подобен синтаксис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>
                <a:solidFill>
                  <a:srgbClr val="EBFFD2"/>
                </a:solidFill>
              </a:rPr>
              <a:t>Рисува схеми за работата на приложение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>
                <a:solidFill>
                  <a:srgbClr val="EBFFD2"/>
                </a:solidFill>
              </a:rPr>
              <a:t>Определя </a:t>
            </a:r>
            <a:r>
              <a:rPr lang="en-US" sz="3200" dirty="0">
                <a:solidFill>
                  <a:srgbClr val="EBFFD2"/>
                </a:solidFill>
              </a:rPr>
              <a:t>workflow</a:t>
            </a:r>
            <a:r>
              <a:rPr lang="bg-BG" sz="3200" dirty="0">
                <a:solidFill>
                  <a:srgbClr val="EBFFD2"/>
                </a:solidFill>
              </a:rPr>
              <a:t> на приложение</a:t>
            </a:r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 err="1">
                <a:solidFill>
                  <a:srgbClr val="EBFFD2"/>
                </a:solidFill>
              </a:rPr>
              <a:t>Иползва</a:t>
            </a:r>
            <a:r>
              <a:rPr lang="bg-BG" sz="3200" dirty="0">
                <a:solidFill>
                  <a:srgbClr val="EBFFD2"/>
                </a:solidFill>
              </a:rPr>
              <a:t> се за създаване на прототип на приложение</a:t>
            </a: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45911" y="250613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2361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sz="2800" dirty="0" smtClean="0"/>
              <a:t>С </a:t>
            </a:r>
            <a:r>
              <a:rPr lang="en-US" sz="2800" dirty="0" smtClean="0"/>
              <a:t>UML </a:t>
            </a:r>
            <a:r>
              <a:rPr lang="bg-BG" sz="2800" dirty="0" smtClean="0"/>
              <a:t>се моделират софтуерни архитектури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sz="2600" dirty="0" smtClean="0"/>
              <a:t>Използва се, за да се направи правилно планиране и изграждане на софтуерна архитектура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/>
              <a:t>UML </a:t>
            </a:r>
            <a:r>
              <a:rPr lang="bg-BG" sz="2800" dirty="0" smtClean="0"/>
              <a:t>съдържа много различни видове диаграми, които описват една архитектура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 smtClean="0"/>
              <a:t>Use case </a:t>
            </a:r>
            <a:r>
              <a:rPr lang="bg-BG" sz="2600" dirty="0" smtClean="0"/>
              <a:t>диаграми - показват работата на потребителя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600" dirty="0" smtClean="0"/>
              <a:t>Class </a:t>
            </a:r>
            <a:r>
              <a:rPr lang="bg-BG" sz="2600" dirty="0" smtClean="0"/>
              <a:t>диаграми - определят класовата йерархия на класовете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sz="2800" dirty="0" smtClean="0"/>
              <a:t>Информация: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bg.wikipedia.org/wiki/UML</a:t>
            </a:r>
            <a:endParaRPr lang="en-US" sz="2400" dirty="0" smtClean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hlinkClick r:id="rId3"/>
              </a:rPr>
              <a:t>http://en.wikipedia.org/wiki/Unified_Modeling_Language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339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НЕ е фаза при изпълнение на проект ?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Изготвяне на подробен план и поставяне на срокове 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Търсене и подбор на ресурсни материали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Описание и анализ на резултатите</a:t>
            </a:r>
          </a:p>
          <a:p>
            <a:pPr marL="871538" lvl="1" indent="-514350">
              <a:spcBef>
                <a:spcPts val="300"/>
              </a:spcBef>
              <a:spcAft>
                <a:spcPts val="300"/>
              </a:spcAft>
              <a:buFont typeface="+mj-lt"/>
              <a:buAutoNum type="alphaLcParenR"/>
            </a:pPr>
            <a:r>
              <a:rPr lang="bg-BG" dirty="0" smtClean="0"/>
              <a:t>Привличане вниманието на клиента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20700" y="42037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786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r>
              <a:rPr lang="bg-BG" dirty="0" smtClean="0"/>
              <a:t>Привличане на вниманието на клиента</a:t>
            </a:r>
            <a:endParaRPr lang="en-US" dirty="0" smtClean="0"/>
          </a:p>
          <a:p>
            <a:pPr lvl="1"/>
            <a:r>
              <a:rPr lang="bg-BG" dirty="0" smtClean="0"/>
              <a:t>Част от маркетинга</a:t>
            </a:r>
          </a:p>
          <a:p>
            <a:pPr lvl="1"/>
            <a:r>
              <a:rPr lang="bg-BG" dirty="0" smtClean="0"/>
              <a:t>Понякога е отговорност на т.нар. </a:t>
            </a:r>
            <a:r>
              <a:rPr lang="bg-BG" dirty="0" smtClean="0">
                <a:hlinkClick r:id="rId2"/>
              </a:rPr>
              <a:t>евангелисти</a:t>
            </a:r>
            <a:endParaRPr lang="bg-BG" dirty="0" smtClean="0"/>
          </a:p>
          <a:p>
            <a:pPr lvl="2"/>
            <a:r>
              <a:rPr lang="bg-BG" dirty="0" err="1" smtClean="0"/>
              <a:t>Презентатори</a:t>
            </a:r>
            <a:r>
              <a:rPr lang="bg-BG" dirty="0" smtClean="0"/>
              <a:t>, които умеят да боравят с продукта</a:t>
            </a:r>
          </a:p>
          <a:p>
            <a:pPr lvl="2"/>
            <a:r>
              <a:rPr lang="bg-BG" dirty="0" smtClean="0"/>
              <a:t>Често с умения на разработчици</a:t>
            </a:r>
            <a:endParaRPr lang="en-US" dirty="0" smtClean="0"/>
          </a:p>
          <a:p>
            <a:pPr>
              <a:spcBef>
                <a:spcPts val="30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/>
              <a:t>Информация: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en.wikipedia.org/wiki/Sales_process</a:t>
            </a:r>
            <a:r>
              <a:rPr lang="bg-BG" sz="2800" dirty="0" smtClean="0"/>
              <a:t>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609600" y="4800601"/>
            <a:ext cx="7924800" cy="685800"/>
          </a:xfrm>
        </p:spPr>
        <p:txBody>
          <a:bodyPr/>
          <a:lstStyle/>
          <a:p>
            <a:r>
              <a:rPr lang="bg-BG" dirty="0" smtClean="0"/>
              <a:t>Компресиране на данни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Алгоритми за компресия, софтуер за архивиране</a:t>
            </a:r>
            <a:endParaRPr lang="en-US" dirty="0"/>
          </a:p>
        </p:txBody>
      </p:sp>
      <p:pic>
        <p:nvPicPr>
          <p:cNvPr id="33" name="Picture 2" descr="http://www.di.ens.fr/~cherniav/images/dat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155" y="1257299"/>
            <a:ext cx="3829050" cy="3009901"/>
          </a:xfrm>
          <a:prstGeom prst="roundRect">
            <a:avLst>
              <a:gd name="adj" fmla="val 3915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RightFacing">
              <a:rot lat="20885729" lon="20316383" rev="21463455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ttp://web.mit.edu/newsoffice/images/article_images/20091217161424-4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7800" y="1143000"/>
            <a:ext cx="4165600" cy="3124200"/>
          </a:xfrm>
          <a:prstGeom prst="roundRect">
            <a:avLst>
              <a:gd name="adj" fmla="val 3659"/>
            </a:avLst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1" lon="1938000" rev="20712002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t2.gstatic.com/images?q=tbn:NyRmokIuyyzZhM:http://portableapps.com/files/images/logos/7-zip.pn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1018">
            <a:off x="1707953" y="846144"/>
            <a:ext cx="1041597" cy="593711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http://t2.gstatic.com/images?q=tbn:rGUKQ6YrwerA5M:http://img.photobucket.com/albums/v63/umaranjum/Feburary/gzip3d.png&amp;t=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26303">
            <a:off x="3476297" y="3677088"/>
            <a:ext cx="1085019" cy="71729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ttp://www.hbp.com/images/winzip_logo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1823">
            <a:off x="7315626" y="3625342"/>
            <a:ext cx="738721" cy="79244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http://2.bp.blogspot.com/_QCueOts1jT0/Sfn0fQih-1I/AAAAAAAACXU/glsUpttVkdc/s400/winrar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366306">
            <a:off x="652481" y="3465239"/>
            <a:ext cx="1010375" cy="945507"/>
          </a:xfrm>
          <a:prstGeom prst="roundRect">
            <a:avLst>
              <a:gd name="adj" fmla="val 521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ttp://t0.gstatic.com/images?q=tbn:ANd9GcRYfS27MIn7aBAIBzHUSQNX0rqpZrAwzog5vjLw9st7CqFwD74&amp;t=1&amp;usg=__0MYBxnhHsso04yawZHG5FYwbhzs=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893829">
            <a:off x="7423546" y="827000"/>
            <a:ext cx="976846" cy="1355263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" descr="http://1.bp.blogspot.com/_WDytkVEEwXI/TJd4ylKFF8I/AAAAAAAACAw/Qt7TMFxomhg/s1600/WinISO.jp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9808">
            <a:off x="4205612" y="1249824"/>
            <a:ext cx="718392" cy="993954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0" descr="http://al-wed.com/prodownload/n915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128">
            <a:off x="5308255" y="3625108"/>
            <a:ext cx="1228846" cy="688666"/>
          </a:xfrm>
          <a:prstGeom prst="roundRect">
            <a:avLst>
              <a:gd name="adj" fmla="val 1042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836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Архиватор наричаме програма...</a:t>
            </a:r>
            <a:endParaRPr lang="en-US" dirty="0" smtClean="0"/>
          </a:p>
          <a:p>
            <a:pPr marL="801688" lvl="1" indent="-514350">
              <a:buFont typeface="+mj-lt"/>
              <a:buAutoNum type="alphaLcPeriod"/>
            </a:pPr>
            <a:r>
              <a:rPr lang="ru-RU" sz="3200" dirty="0" smtClean="0"/>
              <a:t>за разделяне на файл на няколко части</a:t>
            </a:r>
            <a:endParaRPr lang="en-US" sz="3200" dirty="0" smtClean="0"/>
          </a:p>
          <a:p>
            <a:pPr marL="801688" lvl="1" indent="-514350">
              <a:buFont typeface="+mj-lt"/>
              <a:buAutoNum type="alphaLcPeriod"/>
            </a:pPr>
            <a:r>
              <a:rPr lang="ru-RU" sz="3200" dirty="0" smtClean="0"/>
              <a:t>за записване на данни върху магнитна лента</a:t>
            </a:r>
            <a:endParaRPr lang="en-US" sz="3200" dirty="0" smtClean="0"/>
          </a:p>
          <a:p>
            <a:pPr marL="801688" lvl="1" indent="-514350">
              <a:buFont typeface="+mj-lt"/>
              <a:buAutoNum type="alphaLcPeriod"/>
            </a:pPr>
            <a:r>
              <a:rPr lang="ru-RU" sz="3200" dirty="0" smtClean="0"/>
              <a:t>за съхраняване в компактен вид на файлове</a:t>
            </a:r>
            <a:endParaRPr lang="en-US" sz="3200" dirty="0" smtClean="0"/>
          </a:p>
          <a:p>
            <a:pPr marL="801688" lvl="1" indent="-514350">
              <a:buFont typeface="+mj-lt"/>
              <a:buAutoNum type="alphaLcPeriod"/>
            </a:pPr>
            <a:r>
              <a:rPr lang="bg-BG" sz="3200" dirty="0" smtClean="0"/>
              <a:t>за разпознаване на</a:t>
            </a:r>
            <a:endParaRPr lang="en-US" sz="3200" dirty="0">
              <a:solidFill>
                <a:srgbClr val="EBFFD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28596" y="350043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98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</p:spPr>
        <p:txBody>
          <a:bodyPr/>
          <a:lstStyle/>
          <a:p>
            <a:pPr>
              <a:spcBef>
                <a:spcPts val="100"/>
              </a:spcBef>
              <a:spcAft>
                <a:spcPts val="100"/>
              </a:spcAft>
            </a:pPr>
            <a:r>
              <a:rPr lang="bg-BG" sz="2800" dirty="0" smtClean="0"/>
              <a:t>За да се компресират данните се използва специализиран софтуер  - архиватори. Те съхраняват файловете в компактен вид.</a:t>
            </a:r>
            <a:endParaRPr lang="bg-BG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37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bg-BG" dirty="0" smtClean="0"/>
              <a:t>Текстообработка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057399"/>
            <a:ext cx="7924800" cy="873920"/>
          </a:xfrm>
        </p:spPr>
        <p:txBody>
          <a:bodyPr/>
          <a:lstStyle/>
          <a:p>
            <a:r>
              <a:rPr lang="bg-BG" dirty="0" smtClean="0"/>
              <a:t>Работа с текстотобработващ софтуер, файлови формати, кодирания, текст, таблици, фигури, …</a:t>
            </a:r>
            <a:endParaRPr lang="en-US" dirty="0"/>
          </a:p>
        </p:txBody>
      </p:sp>
      <p:pic>
        <p:nvPicPr>
          <p:cNvPr id="11" name="Picture 2" descr="http://www.binbin.net/photos/generic/ele/electronic-word-processing-typewri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3738" y="3416576"/>
            <a:ext cx="3467100" cy="2831824"/>
          </a:xfrm>
          <a:prstGeom prst="roundRect">
            <a:avLst>
              <a:gd name="adj" fmla="val 3910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altoonaridgelodge.com/images/MS-Wo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332866">
            <a:off x="768725" y="3674979"/>
            <a:ext cx="2438400" cy="256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://ui.openoffice.org/VisualDesign/gifs/Icons/OOo30_final_mimetype/Galaxy_OOo3_writer-doc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87559">
            <a:off x="6019920" y="3723853"/>
            <a:ext cx="2419732" cy="241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395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При кой от следните файлови формати  не може да се зададат характеристики на текст?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rtf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txt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doc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pdf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1462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484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bg-BG" dirty="0" smtClean="0"/>
              <a:t>Текстови файлови формати са: .</a:t>
            </a:r>
            <a:r>
              <a:rPr lang="en-US" dirty="0" smtClean="0"/>
              <a:t>txt, .doc, .</a:t>
            </a:r>
            <a:r>
              <a:rPr lang="en-US" dirty="0" err="1" smtClean="0"/>
              <a:t>docx</a:t>
            </a:r>
            <a:r>
              <a:rPr lang="en-US" dirty="0" smtClean="0"/>
              <a:t>, .dot, .rtf, .xml, .</a:t>
            </a:r>
            <a:r>
              <a:rPr lang="en-US" dirty="0" err="1" smtClean="0"/>
              <a:t>wps</a:t>
            </a:r>
            <a:r>
              <a:rPr lang="en-US" dirty="0" smtClean="0"/>
              <a:t>. </a:t>
            </a:r>
            <a:r>
              <a:rPr lang="bg-BG" dirty="0" smtClean="0"/>
              <a:t>Към тях може да добавим </a:t>
            </a:r>
            <a:r>
              <a:rPr lang="en-US" dirty="0" smtClean="0"/>
              <a:t>PDF </a:t>
            </a:r>
            <a:r>
              <a:rPr lang="bg-BG" dirty="0" smtClean="0"/>
              <a:t>и </a:t>
            </a:r>
            <a:r>
              <a:rPr lang="en-US" dirty="0" smtClean="0"/>
              <a:t>EPUB.</a:t>
            </a:r>
          </a:p>
          <a:p>
            <a:r>
              <a:rPr lang="en-US" dirty="0" smtClean="0"/>
              <a:t>TXT </a:t>
            </a:r>
            <a:r>
              <a:rPr lang="bg-BG" dirty="0" smtClean="0"/>
              <a:t> е стандартен файлов формат, съдържащ само текст. Той е един от основните текстови формати. Това, което го отличава от другите е липсата на форматиране. </a:t>
            </a:r>
            <a:r>
              <a:rPr lang="en-US" dirty="0" smtClean="0"/>
              <a:t>TXT</a:t>
            </a:r>
            <a:r>
              <a:rPr lang="bg-BG" dirty="0" smtClean="0"/>
              <a:t> файлът е с разширение .</a:t>
            </a:r>
            <a:r>
              <a:rPr lang="en-US" dirty="0" smtClean="0"/>
              <a:t>txt  </a:t>
            </a:r>
            <a:r>
              <a:rPr lang="bg-BG" dirty="0" smtClean="0"/>
              <a:t>и се разпознава от всички текстообработващи програми.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82946" name="Picture 2" descr="http://www.veryicon.com/icon/png/File%20Type/Black%20Pearl%20Files/Txt%20Fi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2071678"/>
            <a:ext cx="1571604" cy="1643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89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Коя от следните видове памет е енергозависима?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ROM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RAM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HDD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CD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флаш-памет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2667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0120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92667" y="449580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Компютърна графика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92667" y="5450680"/>
            <a:ext cx="7924800" cy="873920"/>
          </a:xfrm>
        </p:spPr>
        <p:txBody>
          <a:bodyPr/>
          <a:lstStyle/>
          <a:p>
            <a:r>
              <a:rPr lang="bg-BG" dirty="0" smtClean="0"/>
              <a:t>Растерна и векторна графика, графични файлови формати, графични редактори, цветови гами</a:t>
            </a:r>
            <a:endParaRPr lang="en-US" dirty="0"/>
          </a:p>
        </p:txBody>
      </p:sp>
      <p:pic>
        <p:nvPicPr>
          <p:cNvPr id="17" name="Picture 5" descr="http://www.learnkey.com/elearning/images/product_categories/we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85800" y="990599"/>
            <a:ext cx="2819400" cy="2324006"/>
          </a:xfrm>
          <a:prstGeom prst="roundRect">
            <a:avLst>
              <a:gd name="adj" fmla="val 1625"/>
            </a:avLst>
          </a:prstGeom>
          <a:noFill/>
          <a:effectLst>
            <a:softEdge rad="31750"/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47983"/>
            <a:ext cx="2289805" cy="15906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 descr="http://www.new-options.com/images/paintbrush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433975">
            <a:off x="6770073" y="644380"/>
            <a:ext cx="1726691" cy="1600873"/>
          </a:xfrm>
          <a:prstGeom prst="roundRect">
            <a:avLst/>
          </a:prstGeom>
          <a:noFill/>
          <a:effectLst>
            <a:softEdge rad="31750"/>
          </a:effectLst>
          <a:scene3d>
            <a:camera prst="perspectiveHeroicExtremeRightFacing" fov="5400000">
              <a:rot lat="389930" lon="1246741" rev="21556313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53793">
            <a:off x="1952979" y="609600"/>
            <a:ext cx="5209822" cy="340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694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sz="2800" dirty="0" smtClean="0"/>
              <a:t>В графичния файл </a:t>
            </a:r>
            <a:r>
              <a:rPr lang="en-US" sz="2800" dirty="0" smtClean="0"/>
              <a:t>DAL.GIF </a:t>
            </a:r>
            <a:r>
              <a:rPr lang="bg-BG" sz="2800" dirty="0" smtClean="0"/>
              <a:t> е записано  изображение на далматинец. Колко цвята най-много може да съдържа то: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</a:t>
            </a:r>
            <a:r>
              <a:rPr lang="en-US" sz="2800" dirty="0" smtClean="0"/>
              <a:t> 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65 536</a:t>
            </a:r>
            <a:endParaRPr lang="bg-BG" sz="28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256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8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64331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802" name="Picture 2" descr="http://petbits.tripod.com/sitebuildercontent/sitebuilderpictures/dalmationpup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46" y="2000240"/>
            <a:ext cx="2057400" cy="2333626"/>
          </a:xfrm>
          <a:prstGeom prst="rect">
            <a:avLst/>
          </a:prstGeom>
          <a:noFill/>
        </p:spPr>
      </p:pic>
      <p:pic>
        <p:nvPicPr>
          <p:cNvPr id="76804" name="Picture 4" descr="http://www.kaldata.com/img/image-14A4_4FDE100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4429132"/>
            <a:ext cx="1785974" cy="1714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7556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ru-RU" sz="2800" dirty="0" smtClean="0"/>
              <a:t>GIF (Graphics Interchange Format) е графичен файлов формат използван широко в Интернет, когато трябва да се съхрани изображението на лого</a:t>
            </a:r>
            <a:r>
              <a:rPr lang="en-US" sz="2800" dirty="0" smtClean="0"/>
              <a:t> </a:t>
            </a:r>
            <a:r>
              <a:rPr lang="ru-RU" sz="2800" dirty="0" smtClean="0"/>
              <a:t>или малка анимация. Цветовата палитра на пикселите в едно изображение с формат GIF е ограничен до 256 цвята, което прави този формат неподходящ за съхраняване на фотоизображения. Разширението на файловете от този тип е .gif.</a:t>
            </a:r>
            <a:endParaRPr lang="bg-BG" sz="2600" dirty="0" smtClean="0"/>
          </a:p>
          <a:p>
            <a:r>
              <a:rPr lang="bg-BG" dirty="0" smtClean="0"/>
              <a:t>Информация:</a:t>
            </a:r>
            <a:endParaRPr lang="en-US" dirty="0" smtClean="0"/>
          </a:p>
          <a:p>
            <a:pPr lvl="1"/>
            <a:r>
              <a:rPr lang="en-US" sz="2800" dirty="0" smtClean="0">
                <a:hlinkClick r:id="rId2"/>
              </a:rPr>
              <a:t>http://bg.wikipedia.org/wiki/GIF</a:t>
            </a:r>
            <a:endParaRPr lang="en-US" sz="2800" dirty="0" smtClean="0"/>
          </a:p>
          <a:p>
            <a:pPr lvl="1"/>
            <a:r>
              <a:rPr lang="en-US" sz="2800" dirty="0" smtClean="0">
                <a:hlinkClick r:id="rId3"/>
              </a:rPr>
              <a:t>http://en.wikipedia.org/wiki/Graphics_Interchange_Format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5" name="Picture 4" descr="http://www.kaldata.com/img/image-14A4_4FDE100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5140" y="4714884"/>
            <a:ext cx="1571636" cy="1143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447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4953000"/>
            <a:ext cx="7924800" cy="685800"/>
          </a:xfrm>
        </p:spPr>
        <p:txBody>
          <a:bodyPr/>
          <a:lstStyle/>
          <a:p>
            <a:r>
              <a:rPr lang="bg-BG" dirty="0" smtClean="0"/>
              <a:t>Бази от данни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bg-BG" dirty="0" smtClean="0"/>
              <a:t>Модели на данните, таблици, релации, </a:t>
            </a:r>
            <a:r>
              <a:rPr lang="en-US" dirty="0" smtClean="0"/>
              <a:t>SQL</a:t>
            </a:r>
            <a:endParaRPr lang="en-US" dirty="0"/>
          </a:p>
        </p:txBody>
      </p:sp>
      <p:pic>
        <p:nvPicPr>
          <p:cNvPr id="16" name="Picture 2" descr="-&quot;Relational"/>
          <p:cNvPicPr>
            <a:picLocks noChangeAspect="1" noChangeArrowheads="1"/>
          </p:cNvPicPr>
          <p:nvPr/>
        </p:nvPicPr>
        <p:blipFill>
          <a:blip r:embed="rId2" cstate="screen">
            <a:lum bright="20000"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17933">
            <a:off x="3048000" y="864992"/>
            <a:ext cx="2971800" cy="1503111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saheltech.com/photos/database2.jpg"/>
          <p:cNvPicPr>
            <a:picLocks noChangeAspect="1" noChangeArrowheads="1"/>
          </p:cNvPicPr>
          <p:nvPr/>
        </p:nvPicPr>
        <p:blipFill>
          <a:blip r:embed="rId3" cstate="screen">
            <a:lum bright="20000" contras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70379">
            <a:off x="5266620" y="2562674"/>
            <a:ext cx="2974180" cy="1918825"/>
          </a:xfrm>
          <a:prstGeom prst="roundRect">
            <a:avLst>
              <a:gd name="adj" fmla="val 47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store.kagi.com/gif/6CN_LIVE/Drag%20%20Drop%20Icon%20125_128_vph0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14036">
            <a:off x="2937029" y="2387050"/>
            <a:ext cx="2315833" cy="2129743"/>
          </a:xfrm>
          <a:prstGeom prst="roundRect">
            <a:avLst>
              <a:gd name="adj" fmla="val 7737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http://images.visual-paradigm.com/vpuml/provides/codedbeng/generate_db_illu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30146">
            <a:off x="691293" y="2787060"/>
            <a:ext cx="2170387" cy="1765072"/>
          </a:xfrm>
          <a:prstGeom prst="roundRect">
            <a:avLst>
              <a:gd name="adj" fmla="val 2941"/>
            </a:avLst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http://www.iconspedia.com/uploads/1913906277156034685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86140">
            <a:off x="776582" y="889501"/>
            <a:ext cx="2664508" cy="2294812"/>
          </a:xfrm>
          <a:prstGeom prst="rect">
            <a:avLst/>
          </a:prstGeom>
          <a:noFill/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http://www.selikoff.net/blog-files/database-goo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978">
            <a:off x="5779953" y="1079281"/>
            <a:ext cx="1911982" cy="1682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88900" sx="106000" sy="106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13093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7915300" cy="5638800"/>
          </a:xfrm>
        </p:spPr>
        <p:txBody>
          <a:bodyPr/>
          <a:lstStyle/>
          <a:p>
            <a:r>
              <a:rPr lang="bg-BG" dirty="0" smtClean="0"/>
              <a:t>Ключово поле на таблица се нарича :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поле, което е свързано с поле от друга таблица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последното поле на всеки запис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поле с уникална стойност, което определя еднозначно записа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идентификационен номер на записа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encrypted-tbn3.gstatic.com/images?q=tbn:ANd9GcTpSL0ppUcdAR8eiidg_0uOGazyWbQsjTJW4q-aMsv7TcjCtV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20" y="2214554"/>
            <a:ext cx="1500198" cy="2214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1643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sz="2000" dirty="0" smtClean="0"/>
              <a:t> </a:t>
            </a:r>
            <a:r>
              <a:rPr lang="bg-BG" sz="2000" dirty="0" smtClean="0"/>
              <a:t>Поле с уникална стойност, което определя еднозначно записа се нарича ключово поле.</a:t>
            </a:r>
          </a:p>
          <a:p>
            <a:r>
              <a:rPr lang="ru-RU" sz="2000" dirty="0" smtClean="0"/>
              <a:t>Ключът обикновено се състои от едно поле, но може да се състои и от повече от едно поле. Има два вида ключове:</a:t>
            </a:r>
          </a:p>
          <a:p>
            <a:r>
              <a:rPr lang="ru-RU" sz="2000" dirty="0" smtClean="0"/>
              <a:t>     Първичен ключ</a:t>
            </a:r>
          </a:p>
          <a:p>
            <a:r>
              <a:rPr lang="ru-RU" sz="2000" dirty="0" smtClean="0"/>
              <a:t>     </a:t>
            </a:r>
            <a:r>
              <a:rPr lang="bg-BG" sz="2000" dirty="0" smtClean="0"/>
              <a:t>Външен ключ</a:t>
            </a:r>
            <a:endParaRPr lang="bg-BG" sz="2800" dirty="0" smtClean="0"/>
          </a:p>
          <a:p>
            <a:r>
              <a:rPr lang="en-US" sz="2400" dirty="0" smtClean="0"/>
              <a:t> </a:t>
            </a:r>
            <a:r>
              <a:rPr lang="bg-BG" sz="2400" dirty="0" smtClean="0"/>
              <a:t>Информация:</a:t>
            </a:r>
            <a:endParaRPr lang="en-US" sz="2400" dirty="0" smtClean="0"/>
          </a:p>
          <a:p>
            <a:pPr lvl="1"/>
            <a:r>
              <a:rPr lang="en-US" sz="2000" dirty="0" smtClean="0">
                <a:solidFill>
                  <a:srgbClr val="9ED000"/>
                </a:solidFill>
                <a:hlinkClick r:id="rId2"/>
              </a:rPr>
              <a:t>http://bg.wikipedia.org/wiki/%D0%A0%D0%B5%D0%BB%D0%B0%D1%86%D0%B8%D0%BE%D0%BD%D0%BD%D0%B0_%D0%B1%D0%B0%D0%B7%D0%B0_%D0%B4%D0%B0%D0%BD%D0%BD%D0%B8</a:t>
            </a:r>
            <a:endParaRPr lang="bg-BG" sz="2000" dirty="0" smtClean="0">
              <a:solidFill>
                <a:srgbClr val="9ED000"/>
              </a:solidFill>
            </a:endParaRPr>
          </a:p>
          <a:p>
            <a:pPr lvl="1"/>
            <a:r>
              <a:rPr lang="en-US" sz="2000" dirty="0" smtClean="0">
                <a:solidFill>
                  <a:srgbClr val="9ED000"/>
                </a:solidFill>
                <a:hlinkClick r:id="rId3"/>
              </a:rPr>
              <a:t>http://office.microsoft.com/bg-bg/access-help/HA010341584.aspx</a:t>
            </a:r>
            <a:r>
              <a:rPr lang="en-US" sz="2000" dirty="0" smtClean="0">
                <a:hlinkClick r:id="rId3"/>
              </a:rPr>
              <a:t>abase_management_systems</a:t>
            </a:r>
            <a:endParaRPr lang="bg-BG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406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19600"/>
            <a:ext cx="7924800" cy="685800"/>
          </a:xfrm>
        </p:spPr>
        <p:txBody>
          <a:bodyPr/>
          <a:lstStyle/>
          <a:p>
            <a:r>
              <a:rPr lang="bg-BG" dirty="0" smtClean="0"/>
              <a:t>Информационни системи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526879"/>
            <a:ext cx="7924800" cy="569120"/>
          </a:xfrm>
        </p:spPr>
        <p:txBody>
          <a:bodyPr/>
          <a:lstStyle/>
          <a:p>
            <a:r>
              <a:rPr lang="en-US" dirty="0" smtClean="0"/>
              <a:t>ERP, CRM, BI</a:t>
            </a:r>
            <a:r>
              <a:rPr lang="bg-BG" dirty="0" smtClean="0"/>
              <a:t>, </a:t>
            </a:r>
            <a:r>
              <a:rPr lang="en-US" dirty="0" smtClean="0"/>
              <a:t>BPM, FMIS, CAD/CAM, CMS, </a:t>
            </a:r>
            <a:r>
              <a:rPr lang="bg-BG" dirty="0" smtClean="0"/>
              <a:t>софтуерни архитектури</a:t>
            </a:r>
            <a:endParaRPr lang="en-US" dirty="0"/>
          </a:p>
        </p:txBody>
      </p:sp>
      <p:pic>
        <p:nvPicPr>
          <p:cNvPr id="12" name="Picture 2" descr="http://www.tepco.co.jp/en/corpinfo/consultant/images/c3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7562" y="959938"/>
            <a:ext cx="5205238" cy="2918824"/>
          </a:xfrm>
          <a:prstGeom prst="roundRect">
            <a:avLst>
              <a:gd name="adj" fmla="val 409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xmlns="" val="33081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изброените НЕ може да е част от слоя за достъп до базата данни в трислойната архитектура?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Entity Framework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LINQ to SQL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LINQ to Entities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ADO.NET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Nhibernate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Data Mining</a:t>
            </a:r>
          </a:p>
          <a:p>
            <a:pPr marL="871538" lvl="1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574653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892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791200"/>
          </a:xfrm>
        </p:spPr>
        <p:txBody>
          <a:bodyPr/>
          <a:lstStyle/>
          <a:p>
            <a:r>
              <a:rPr lang="en-US" sz="2800" dirty="0" smtClean="0"/>
              <a:t>Entity Fram</a:t>
            </a:r>
            <a:r>
              <a:rPr lang="en-US" sz="2800" dirty="0"/>
              <a:t>e</a:t>
            </a:r>
            <a:r>
              <a:rPr lang="en-US" sz="2800" dirty="0" smtClean="0"/>
              <a:t>work </a:t>
            </a:r>
            <a:r>
              <a:rPr lang="bg-BG" sz="2800" dirty="0" smtClean="0"/>
              <a:t>и </a:t>
            </a:r>
            <a:r>
              <a:rPr lang="en-US" sz="2800" dirty="0" smtClean="0"/>
              <a:t>Nhibernate </a:t>
            </a:r>
            <a:r>
              <a:rPr lang="bg-BG" sz="2800" dirty="0" smtClean="0"/>
              <a:t>са </a:t>
            </a:r>
            <a:r>
              <a:rPr lang="en-US" sz="2800" dirty="0" smtClean="0"/>
              <a:t>ORM </a:t>
            </a:r>
            <a:r>
              <a:rPr lang="bg-BG" sz="2800" dirty="0" smtClean="0"/>
              <a:t>технологии и са основна част от слоя за бази данни.</a:t>
            </a:r>
          </a:p>
          <a:p>
            <a:r>
              <a:rPr lang="en-US" sz="2800" dirty="0" smtClean="0"/>
              <a:t>LINQ to SQL </a:t>
            </a:r>
            <a:r>
              <a:rPr lang="bg-BG" sz="2800" dirty="0"/>
              <a:t>и</a:t>
            </a:r>
            <a:r>
              <a:rPr lang="en-US" sz="2800" dirty="0" smtClean="0"/>
              <a:t> LINQ</a:t>
            </a:r>
            <a:r>
              <a:rPr lang="bg-BG" sz="2800" dirty="0" smtClean="0"/>
              <a:t> </a:t>
            </a:r>
            <a:r>
              <a:rPr lang="en-US" sz="2800" dirty="0" smtClean="0"/>
              <a:t>to Entities </a:t>
            </a:r>
            <a:r>
              <a:rPr lang="bg-BG" sz="2800" dirty="0" smtClean="0"/>
              <a:t>са технологии</a:t>
            </a:r>
            <a:r>
              <a:rPr lang="en-US" sz="2800" dirty="0" smtClean="0"/>
              <a:t>, </a:t>
            </a:r>
            <a:r>
              <a:rPr lang="bg-BG" sz="2800" dirty="0" smtClean="0"/>
              <a:t>които превръщат релационите таблици в програмни обекти и правят тяхната манипулация лесна за програмистите, без да се налага използването на </a:t>
            </a:r>
            <a:r>
              <a:rPr lang="en-US" sz="2800" dirty="0" smtClean="0"/>
              <a:t>SQL</a:t>
            </a:r>
          </a:p>
          <a:p>
            <a:r>
              <a:rPr lang="en-US" sz="2800" dirty="0" smtClean="0"/>
              <a:t>ADO.NET</a:t>
            </a:r>
            <a:r>
              <a:rPr lang="bg-BG" sz="2800" dirty="0"/>
              <a:t> </a:t>
            </a:r>
            <a:r>
              <a:rPr lang="bg-BG" sz="2800" dirty="0" smtClean="0"/>
              <a:t>е технология на </a:t>
            </a:r>
            <a:r>
              <a:rPr lang="en-US" sz="2800" dirty="0" smtClean="0"/>
              <a:t>Microsoft, </a:t>
            </a:r>
            <a:r>
              <a:rPr lang="bg-BG" sz="2800" dirty="0" smtClean="0"/>
              <a:t>която позволява достъпването на релационни и </a:t>
            </a:r>
            <a:r>
              <a:rPr lang="en-US" sz="2800" dirty="0" smtClean="0"/>
              <a:t>XML </a:t>
            </a:r>
            <a:r>
              <a:rPr lang="bg-BG" sz="2800" dirty="0" smtClean="0"/>
              <a:t>данни.</a:t>
            </a:r>
          </a:p>
          <a:p>
            <a:r>
              <a:rPr lang="en-US" sz="2800" dirty="0" smtClean="0"/>
              <a:t>Data Mining </a:t>
            </a:r>
            <a:r>
              <a:rPr lang="bg-BG" sz="2800" dirty="0" smtClean="0"/>
              <a:t>е процес на откриване на зависимости, тенденции, шаблони</a:t>
            </a:r>
            <a:r>
              <a:rPr lang="en-US" sz="2800" dirty="0" smtClean="0"/>
              <a:t> </a:t>
            </a:r>
            <a:r>
              <a:rPr lang="bg-BG" sz="2800" dirty="0" smtClean="0"/>
              <a:t>(</a:t>
            </a:r>
            <a:r>
              <a:rPr lang="en-US" sz="2800" dirty="0" smtClean="0"/>
              <a:t>patterns</a:t>
            </a:r>
            <a:r>
              <a:rPr lang="bg-BG" sz="2800" dirty="0" smtClean="0"/>
              <a:t>)</a:t>
            </a:r>
            <a:r>
              <a:rPr lang="en-US" sz="2800" dirty="0" smtClean="0"/>
              <a:t> </a:t>
            </a:r>
            <a:r>
              <a:rPr lang="bg-BG" sz="2800" dirty="0" smtClean="0"/>
              <a:t>в големи масиви от данни.</a:t>
            </a:r>
          </a:p>
          <a:p>
            <a:pPr marL="2825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>
                <a:hlinkClick r:id="rId2"/>
              </a:rPr>
              <a:t>http://en.wikipedia.org/wiki/Data_mining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06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 lvl="0"/>
            <a:r>
              <a:rPr lang="bg-BG" dirty="0" smtClean="0"/>
              <a:t>Кои са стъпките на развитие на </a:t>
            </a:r>
            <a:r>
              <a:rPr lang="en-US" dirty="0" smtClean="0"/>
              <a:t>ERP </a:t>
            </a:r>
            <a:r>
              <a:rPr lang="bg-BG" dirty="0" smtClean="0"/>
              <a:t>системите</a:t>
            </a:r>
            <a:r>
              <a:rPr lang="en-US" dirty="0" smtClean="0"/>
              <a:t>?</a:t>
            </a: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MRP</a:t>
            </a:r>
            <a:r>
              <a:rPr lang="bg-BG" sz="2800" dirty="0" smtClean="0"/>
              <a:t>, </a:t>
            </a:r>
            <a:r>
              <a:rPr lang="en-US" sz="2800" dirty="0" smtClean="0"/>
              <a:t>MRP </a:t>
            </a:r>
            <a:r>
              <a:rPr lang="bg-BG" sz="2800" dirty="0" smtClean="0"/>
              <a:t>2, </a:t>
            </a:r>
            <a:r>
              <a:rPr lang="en-US" sz="2800" dirty="0" smtClean="0"/>
              <a:t>ERP, B2B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B2B, MRP, MRP2, ERP</a:t>
            </a:r>
            <a:endParaRPr lang="en-US" sz="26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ERP, B2b, MRP, B2B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600" dirty="0" smtClean="0"/>
              <a:t>MRP, MRP2, B2B, ERP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3058" y="232186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835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Съществуват два вида компютърни памети според това дали съхраняват информацията си след изключване на захранването им. Енергозависимите памети от тип RAM</a:t>
            </a:r>
            <a:r>
              <a:rPr lang="en-US" sz="2800" dirty="0" smtClean="0"/>
              <a:t> </a:t>
            </a:r>
            <a:r>
              <a:rPr lang="ru-RU" sz="2800" dirty="0" smtClean="0"/>
              <a:t>- DRAM, SRAM служат за краткосрочно съхранение на оперативна информация и се характеризират с много къси времена на достъп за четене и запис. Енергонезависимата памет, флаш-памет, флопи, твърд диск, CD и други, съхранява записаната информация и след изключване на захранването и служи за относително дългосрочно съхранение на тази информация.</a:t>
            </a:r>
            <a:r>
              <a:rPr lang="bg-BG" sz="2800" dirty="0" smtClean="0"/>
              <a:t>Информация: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58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2400" dirty="0"/>
              <a:t>MRP - Планиране на материалните ресурси, линейно (през 70-те години)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MRP 2 - Планиране на ресурсите на производството, затворен цикъл (80-те)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ERP - Планиране на ресурсите на предприятието, интегриран затворен цикъл. (90-те)</a:t>
            </a:r>
          </a:p>
          <a:p>
            <a:pPr>
              <a:spcBef>
                <a:spcPts val="0"/>
              </a:spcBef>
            </a:pPr>
            <a:r>
              <a:rPr lang="ru-RU" sz="2400" dirty="0"/>
              <a:t>Към средата на 1990-те ERP ситемите вече обхващат всички ключови функции в една организация. </a:t>
            </a:r>
            <a:endParaRPr lang="en-US" sz="2400" dirty="0" smtClean="0"/>
          </a:p>
          <a:p>
            <a:pPr>
              <a:spcBef>
                <a:spcPts val="0"/>
              </a:spcBef>
            </a:pPr>
            <a:r>
              <a:rPr lang="ru-RU" sz="2400" dirty="0" smtClean="0"/>
              <a:t>B2B </a:t>
            </a:r>
            <a:r>
              <a:rPr lang="ru-RU" sz="2400" dirty="0"/>
              <a:t>(business to business) - Планиране на ресурсите на клиент - доставчик, интегриран цикъл за планиране на свързаните субекти ( 21 -век)</a:t>
            </a:r>
          </a:p>
          <a:p>
            <a:pPr>
              <a:spcBef>
                <a:spcPts val="0"/>
              </a:spcBef>
            </a:pPr>
            <a:r>
              <a:rPr lang="bg-BG" sz="2400" dirty="0" smtClean="0"/>
              <a:t>Информация:</a:t>
            </a:r>
          </a:p>
          <a:p>
            <a:pPr lvl="1">
              <a:spcBef>
                <a:spcPts val="0"/>
              </a:spcBef>
            </a:pP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en.wikipedia.org/wiki/Enterprise_resource_planning</a:t>
            </a:r>
            <a:endParaRPr lang="en-US" sz="1800" dirty="0" smtClean="0"/>
          </a:p>
          <a:p>
            <a:pPr lvl="1">
              <a:spcBef>
                <a:spcPts val="0"/>
              </a:spcBef>
            </a:pP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tinyurl.com/bwsgvyo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468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3464720"/>
            <a:ext cx="7924800" cy="1295400"/>
          </a:xfrm>
        </p:spPr>
        <p:txBody>
          <a:bodyPr/>
          <a:lstStyle/>
          <a:p>
            <a:r>
              <a:rPr lang="bg-BG" dirty="0" smtClean="0"/>
              <a:t>Сигурност и защита на информацията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09600" y="4912520"/>
            <a:ext cx="7924800" cy="1564480"/>
          </a:xfrm>
        </p:spPr>
        <p:txBody>
          <a:bodyPr/>
          <a:lstStyle/>
          <a:p>
            <a:r>
              <a:rPr lang="bg-BG" dirty="0" smtClean="0"/>
              <a:t>Симетрични и асиметрични кодиращи алгоритми, криптографско хеширане, електронен подпис, цифрови сертификати</a:t>
            </a:r>
            <a:endParaRPr lang="en-US" dirty="0"/>
          </a:p>
        </p:txBody>
      </p:sp>
      <p:pic>
        <p:nvPicPr>
          <p:cNvPr id="22" name="Picture 2" descr="http://www.cat.aum.edu/uploadedfile/cys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8111">
            <a:off x="3347249" y="567795"/>
            <a:ext cx="5060654" cy="2389316"/>
          </a:xfrm>
          <a:prstGeom prst="roundRect">
            <a:avLst>
              <a:gd name="adj" fmla="val 620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www.onixnet.com/IBM_ISS/images/lo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42808">
            <a:off x="670559" y="1135718"/>
            <a:ext cx="2330967" cy="1809927"/>
          </a:xfrm>
          <a:prstGeom prst="roundRect">
            <a:avLst>
              <a:gd name="adj" fmla="val 825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825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715000"/>
          </a:xfrm>
        </p:spPr>
        <p:txBody>
          <a:bodyPr/>
          <a:lstStyle/>
          <a:p>
            <a:r>
              <a:rPr lang="bg-BG" dirty="0" smtClean="0"/>
              <a:t>Къде е задължително да се валидира информацията, която даден потребител попълва в една уеб форма, за да се </a:t>
            </a:r>
            <a:r>
              <a:rPr lang="en-US" dirty="0" smtClean="0"/>
              <a:t>o</a:t>
            </a:r>
            <a:r>
              <a:rPr lang="bg-BG" dirty="0" smtClean="0"/>
              <a:t>сигури нейната достоверност?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клиента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уеб сървъра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сървъра, на който е базата данни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всяко едно от изброените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На клиента и на уеб сървъра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6576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325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839200" cy="5791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Можем да валидираме дали потребител е попълнил онлайн форма според изискванията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на клиента 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на уеб сървъра.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err="1" smtClean="0"/>
              <a:t>Валидацията</a:t>
            </a:r>
            <a:r>
              <a:rPr lang="bg-BG" dirty="0" smtClean="0"/>
              <a:t> на клиента е препоръчителна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цел – удобство на потребителите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err="1" smtClean="0"/>
              <a:t>Валидацията</a:t>
            </a:r>
            <a:r>
              <a:rPr lang="bg-BG" dirty="0" smtClean="0"/>
              <a:t> на сървъра е </a:t>
            </a:r>
            <a:r>
              <a:rPr lang="bg-BG" u="sng" dirty="0" smtClean="0"/>
              <a:t>задължителна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Валидацията на клиента може да бъде изключена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тази на сървъра ще се изпълни винаги.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637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943600"/>
          </a:xfrm>
        </p:spPr>
        <p:txBody>
          <a:bodyPr/>
          <a:lstStyle/>
          <a:p>
            <a:pPr lvl="0"/>
            <a:r>
              <a:rPr lang="bg-BG" sz="2800" dirty="0" smtClean="0"/>
              <a:t>Какво е </a:t>
            </a:r>
            <a:r>
              <a:rPr lang="en-US" sz="2800" dirty="0" smtClean="0"/>
              <a:t>AES?</a:t>
            </a:r>
            <a:endParaRPr lang="en-US" sz="20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Advanced </a:t>
            </a:r>
            <a:r>
              <a:rPr lang="en-US" sz="2800" dirty="0" smtClean="0"/>
              <a:t>Extra </a:t>
            </a:r>
            <a:r>
              <a:rPr lang="en-US" sz="2800" dirty="0"/>
              <a:t>Security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Automatic Encapsulated </a:t>
            </a:r>
            <a:r>
              <a:rPr lang="en-US" sz="2800" dirty="0"/>
              <a:t>Standard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Advanced Encryption Security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Advanced </a:t>
            </a:r>
            <a:r>
              <a:rPr lang="en-US" sz="2800" dirty="0"/>
              <a:t>Encryption Standard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Automatic Encryption </a:t>
            </a:r>
            <a:r>
              <a:rPr lang="en-US" sz="2800" dirty="0"/>
              <a:t>Security</a:t>
            </a:r>
            <a:endParaRPr lang="en-US" sz="28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 smtClean="0"/>
              <a:t>Automatic Encryption Standard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Advanced </a:t>
            </a:r>
            <a:r>
              <a:rPr lang="en-US" sz="2800" dirty="0" smtClean="0"/>
              <a:t>Encapsulated Standard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sz="2800" dirty="0"/>
              <a:t>Advanced </a:t>
            </a:r>
            <a:r>
              <a:rPr lang="en-US" sz="2800" dirty="0" smtClean="0"/>
              <a:t>Egyptian Standard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33400" y="31242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248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334000"/>
          </a:xfrm>
        </p:spPr>
        <p:txBody>
          <a:bodyPr/>
          <a:lstStyle/>
          <a:p>
            <a:r>
              <a:rPr lang="en-US" sz="2800" dirty="0"/>
              <a:t>Advanced Encryption Standard </a:t>
            </a:r>
            <a:r>
              <a:rPr lang="en-US" sz="2800" dirty="0" smtClean="0"/>
              <a:t>(AES) </a:t>
            </a:r>
            <a:r>
              <a:rPr lang="bg-BG" sz="2800" dirty="0"/>
              <a:t>е стандарт за </a:t>
            </a:r>
            <a:r>
              <a:rPr lang="bg-BG" sz="2800" dirty="0" smtClean="0"/>
              <a:t>шифриране</a:t>
            </a:r>
            <a:endParaRPr lang="en-US" sz="2800" dirty="0" smtClean="0"/>
          </a:p>
          <a:p>
            <a:r>
              <a:rPr lang="ru-RU" sz="2800" dirty="0"/>
              <a:t>Към 2009 година това е един от най-широко използваните криптографски </a:t>
            </a:r>
            <a:r>
              <a:rPr lang="ru-RU" sz="2800" dirty="0" smtClean="0"/>
              <a:t>алгоритми</a:t>
            </a:r>
            <a:endParaRPr lang="en-US" sz="2800" dirty="0" smtClean="0"/>
          </a:p>
          <a:p>
            <a:r>
              <a:rPr lang="ru-RU" sz="2800" dirty="0"/>
              <a:t>Стандартът включва приложение на алгоритъма </a:t>
            </a:r>
            <a:r>
              <a:rPr lang="ru-RU" sz="2800" dirty="0" smtClean="0"/>
              <a:t>Рейндал</a:t>
            </a:r>
            <a:endParaRPr lang="en-US" sz="2800" dirty="0" smtClean="0"/>
          </a:p>
          <a:p>
            <a:r>
              <a:rPr lang="bg-BG" sz="2800" dirty="0"/>
              <a:t>И</a:t>
            </a:r>
            <a:r>
              <a:rPr lang="ru-RU" sz="2800" dirty="0" smtClean="0"/>
              <a:t>зползва </a:t>
            </a:r>
            <a:r>
              <a:rPr lang="ru-RU" sz="2800" dirty="0"/>
              <a:t>ключове с три дължини: 128, 192 или 256 бита.</a:t>
            </a:r>
            <a:endParaRPr lang="en-US" sz="2800" dirty="0" smtClean="0"/>
          </a:p>
          <a:p>
            <a:r>
              <a:rPr lang="bg-BG" sz="2400" dirty="0" smtClean="0"/>
              <a:t>Информация:</a:t>
            </a:r>
          </a:p>
          <a:p>
            <a:pPr lvl="1"/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en.wikipedia.org/wiki/Advanced_Encryption_Standard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362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bg-BG" dirty="0" smtClean="0"/>
              <a:t>Презентационни системи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09600" y="4988720"/>
            <a:ext cx="7924800" cy="1412080"/>
          </a:xfrm>
        </p:spPr>
        <p:txBody>
          <a:bodyPr/>
          <a:lstStyle/>
          <a:p>
            <a:r>
              <a:rPr lang="bg-BG" dirty="0" smtClean="0"/>
              <a:t>Софтуер за презентации, изготвяне на презентации, слайдове, ефекти, бележки, цветове, изображения, звук, видео</a:t>
            </a:r>
            <a:endParaRPr lang="en-US" dirty="0"/>
          </a:p>
        </p:txBody>
      </p:sp>
      <p:pic>
        <p:nvPicPr>
          <p:cNvPr id="9" name="Picture 2" descr="http://obamapacman.com/wp-content/uploads/2010/01/58.-Keynote-powerpoint-compatible-presentation-software-on-Apple-iPad-tablet-Apple-Senior-VP-Philip-W.-Schill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39245" y="1008344"/>
            <a:ext cx="4871156" cy="2726902"/>
          </a:xfrm>
          <a:prstGeom prst="roundRect">
            <a:avLst>
              <a:gd name="adj" fmla="val 5854"/>
            </a:avLst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133" y="1600200"/>
            <a:ext cx="1958745" cy="1987550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21300921">
            <a:off x="6589560" y="804532"/>
            <a:ext cx="1945756" cy="1817559"/>
          </a:xfrm>
          <a:prstGeom prst="rect">
            <a:avLst/>
          </a:prstGeom>
          <a:noFill/>
          <a:ln>
            <a:noFill/>
          </a:ln>
          <a:effectLst>
            <a:glow rad="381000">
              <a:schemeClr val="accent2">
                <a:lumMod val="75000"/>
                <a:alpha val="25000"/>
              </a:schemeClr>
            </a:glow>
            <a:outerShdw dist="35921" dir="2700000" algn="ctr" rotWithShape="0">
              <a:schemeClr val="bg2"/>
            </a:outerShdw>
            <a:softEdge rad="38100"/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73643">
            <a:off x="6452802" y="2789444"/>
            <a:ext cx="1340685" cy="122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7899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8194" name="Picture 2" descr="http://www.prostream.bg/pics/news/1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9211" y="48006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685800"/>
            <a:ext cx="8686800" cy="5791200"/>
          </a:xfrm>
        </p:spPr>
        <p:txBody>
          <a:bodyPr/>
          <a:lstStyle/>
          <a:p>
            <a:r>
              <a:rPr lang="bg-BG" dirty="0" smtClean="0"/>
              <a:t>Основният елемент, от който се изгражда </a:t>
            </a:r>
            <a:r>
              <a:rPr lang="bg-BG" dirty="0" err="1" smtClean="0"/>
              <a:t>презентацията</a:t>
            </a:r>
            <a:r>
              <a:rPr lang="bg-BG" dirty="0" smtClean="0"/>
              <a:t>  при  </a:t>
            </a:r>
            <a:r>
              <a:rPr lang="bg-BG" dirty="0" err="1" smtClean="0"/>
              <a:t>презентационните</a:t>
            </a:r>
            <a:r>
              <a:rPr lang="bg-BG" dirty="0" smtClean="0"/>
              <a:t> системи, е: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err="1" smtClean="0"/>
              <a:t>слайд</a:t>
            </a:r>
            <a:endParaRPr lang="en-US" sz="2800" dirty="0"/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текст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графично изображение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sz="2800" dirty="0" smtClean="0"/>
              <a:t>анимация и видео</a:t>
            </a:r>
          </a:p>
          <a:p>
            <a:pPr marL="357188" lvl="1" indent="0">
              <a:buNone/>
            </a:pPr>
            <a:r>
              <a:rPr lang="bg-BG" sz="2800" dirty="0"/>
              <a:t/>
            </a:r>
            <a:br>
              <a:rPr lang="bg-BG" sz="2800" dirty="0"/>
            </a:br>
            <a:endParaRPr lang="bg-BG" sz="2800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71472" y="235743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226" name="Picture 2" descr="http://www.cerra.org/media/images/2012/8/powerpoint_logo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9454" y="2285992"/>
            <a:ext cx="1928826" cy="21193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719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60198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err="1" smtClean="0"/>
              <a:t>Слайд</a:t>
            </a:r>
            <a:r>
              <a:rPr lang="bg-BG" dirty="0" smtClean="0"/>
              <a:t>  - основен  елемент, от който се изгражда </a:t>
            </a:r>
            <a:r>
              <a:rPr lang="bg-BG" dirty="0" err="1" smtClean="0"/>
              <a:t>презентацията</a:t>
            </a:r>
            <a:r>
              <a:rPr lang="bg-BG" dirty="0" smtClean="0"/>
              <a:t>. Логически самостоятелна  информационна структура съдържаща  различни обекти, които се представят  на един екран на монитора.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bg-BG" dirty="0" smtClean="0"/>
              <a:t>Идеята на всеки слайд е да маркира важните неща, за които презентаторът ще говори без да се изпада в детайли.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1202" name="AutoShape 2" descr="data:image/jpeg;base64,/9j/4AAQSkZJRgABAQAAAQABAAD/2wCEAAkGBhEQEBUQEhIUEBAUEBAQFRAQEg8QDxUQFBAVFBQUFRUXGyYeFxkkGRQUHy8gIycpLCwsFR4xNTAqNSYrLCkBCQoKDgwOGg8PGiklHyQpKS4sLC0qKywpKSkqLCksKSksKSwpLCwsKSwsNCkpLCkpLCksLCkpKSksKSwsLCwsKf/AABEIANAA0AMBIgACEQEDEQH/xAAbAAABBQEBAAAAAAAAAAAAAAAAAQMEBQYCB//EAEUQAAEDAAUFDQUFCAIDAAAAAAEAAgMEBQYREiExUXGxBxMiMkFTYXKBkZKhwRVCUtHwFjRDYrIUIzNzgoOi4SRjRMLx/8QAGgEAAgMBAQAAAAAAAAAAAAAAAAUCAwQBBv/EADQRAAICAQEFBAkEAgMAAAAAAAABAgMRBAUSEyExQVFxkSI0QlJTYYGh0RQjMsFi4RVysf/aAAwDAQACEQMRAD8A9xQhCABCEIAEIQgAQhCABCEIAEIQgAQhCABCEIAEIQgAQhCABCEl6AFQhCABCEIAEIQgAQhIgBUJEzSaWyJuJ7g0aSuN45s6k28IeSErL0+2BzRNyfE/0Crf+XScvDePCz0CyS1cc4ism+Ggm1vTaivmbOSsIm8Z7RrcEz7bo/Os8QWaisjMc5Y3vcfJPixknOM8LvmucW59IE/0+lXWz7F97bo/PM8QR7bo/PM8QVD9jJOdZ4XfNH2Mk51nhd80cW/3Q4Gl+I/IvvbdH55niCPbdH55niCofsZJzrPC75o+xknOs8Lvmji3+6HA0vxH5F97bo/PM8QR7bo/PM8QVD9jJOdZ4XfNH2Mk51nhd80cW/3Q4Gl+I/IvvbdH55niCPbdH55niCofsZJzrPC75o+xknOs8Lvmji3+6HA0vxH5F97bo/PM8QR7bo/PM8QVD9jJOdZ4XfNH2Mk5xvhd80cW/wB0OBpPiPyL723R+eZ4gpUM7XtDmkOacxGULC1tUzqPhvcHYr8wIzXadavrKynAG8gHqpU3TnNwmsENRpq4VqyuWcs0IQkCVaxeCEIQAIQhAAkKVVleVuKOy/O85Gt9T0KMpKKyycISnJRj1ZzXNeMo4u40hzN9T0LLx0eemPvz/mPEbqXdVVU+lSF7ycN/Cec5OgfWRa9oZC0MaAABkA9VhSlf6UuURo3DSLchzn39xBq+zkUWV3DfpdmGoKyM4GQfIKI+YnOuca0xUYcomOanY8zeSUaSUn7QfoKNjRjUt4jw0Sd/P0Eb+foKNjRjRvBw0Sd/P0Eb+foKNjRjRvBw0Sd/P0Eb+foKNjRjRvBw0Sd/P0Eb+foKNjRjRvBw0Sd/P0F1HMSQFExruB/CGv0KN444ciotn+F/c2NTlk+L2Ju2n4X9zY1OWT4vYs8PWJeBqs9Th4/k0YSpAlW0WghCEACEIQA3NKGtLjkAF5Kwz3PplI6xyfljBzq8tdTcMYiGd+U9Uf7RZOgBkZlPGfm6GBYbf3bFX2Lmxpp/2KXd2vki0DWUeMNbkAFwHLrKgmW83nOVxSqVjcTyZhq0pnfFZKfYuhXXW8ZfUkb4jfE9RKDjGIm4aApBqxukrqUmRdkFyIO+I3xSzVY+I9wXJqs/F3hG7IOJDvI2+I3xPGrXaR5rk0B/QdRXMS7jqlB9o3viN8SmhSaPMLg0d/wlReSWY951viN8TZY4Z2nuK5JOgjWCjLJYQ9viN8UfGjGjeDdJG+J2iv4bdfooWNPUJ/7xuv0XU+ZGcfRZFtp+Frk2NTlk+L2Ju2n4WuTY1OWT4vYow9Yl4ErPU4eP5NGEqQJVtFgIQhAAkKVIUAYevpDLSi0chbGNh2+S1FNcIoQ0ZMgYO65ZWrf3lMBPLI53deVoLQy3YG6yl1L5TsfeONRH0q6u5FdjRjUffE/QeFI0aXDuzqOcssksJs1ETbmgaAAu0BCYiUEiqaXaSOKQsLXHCbrxceRNi1sHLjbraqHqak8OSL1prWsqLLlCqm2nox/Eu1hw9E82v6Mc0zPFcpK6t9JLzOOixdYvyJyEwysInZpGHU5qdEgOYg6iCpqS7yG611QpQhJeunBCwaPJcOo7TnaD2BOXoXDuWRzQ2fCEMoTGkOAuIy5znT96RRwiW8+8h1nVjKRhx38G+7Cbs91+xLV9XtgFzST1rlLSFCST3u07vtx3OzuHBP0LpsoKZXLnXZdClvEHFEu9KoNEp4epoVhUKkKVIUAYaz/3tvWk2OVxaY3PZ1XbQqez/wB7b1pNjla2rdc+Pqu2hLK+VMvEe3etR8PyVONWVn24pr/haT6eqpsa0VlY8j3dIaOwXnaFGn0rEd1Xo1MvkFCj02XDG92hrj5ZEzlyWRHFZ5GGpsuKRztL3HzKhvT7lZRWXlewPBbwmg3EkHKL9C8qq52ybij1fErqS33gz70w8K/lspSR7oOpwUKaz1JGeF3Zcdi5LT2rrFl0NTS+kl5lK8BNukcMxI1OcNhU6arJm54pBrY7bcq+QKmSlHqbYOM+mGK2s5m8WWQanu+a7baemNzUiTtIO1Q3ph6FbNdJMt4FcusV5Fyy3VOb+MHdZjD6KVHuj0sZxE7WwjYVl0hVi1Vy9plc9Dpn1gvI2ce6dMONDG7U57fRSY91Ee9Rz/TIDy9IWCSK1a69e0ZpbN0z9n7s9Ij3TaOeNFK3wO2FaKpq5jpce+xhwbiczhjCbxnXiq9V3P48NBZ+Z0jv8j8lv0eqsunuyFG0NFVRXvQz17zRqPTnXRvOhjtikKHWzroX9W7vICbCRlXU8hvWojzLL1K3KtQzMrSk6SOSpHIAw1n/AL23rSbHKwte658fUftCr7P/AHtvWk2OUy2jv3kfUf8AqalKeKJeI/ms6uPh+SjxrZ2Ziuo7T8Rc7zuGxYbGvR6vhwRMboY0eS7ofSk33EdpvEIx72PqstFLhgd0kN7zlVmqC1cnBY3SS7uH+1s1Ut2mTFemjvWxXzMxhvN2kgd5uXocLQGgaAAsBBRzI8MbxjmvzZr1MdUVMbmB/oku9Uo0dkq8yUWxvra42tRc0vE2yS9YV37fHzw/y+aaNoaazOXf1x/6C3/r4r+UWvoY1s6T/jKL+pu5XhrSTmAJ7AF45O/ESTnJJ7TlWjmtlSHMcw4CHNc0nDhOUXZLj0qDZypv2qfC7+G0Bz9V9wb2lL9XatVKMaxroaZaOM7LTmo7Ky0rhfw4vjIvJ6o5Vr6HYSiRjhMMp5TI4nyFwWgjiDQGgAAAAAZABoAXSYU6Kutc1livUbRuufJ4XcimfZKhH/x483ICPVUtZbnEDwTC50TuQG+Rl/SDlHetisfb60e8sFHjddK8Xuc03ObHfyHkJ+a7qIUxg5Sig0lupnYo1zeX8zC1tUs1Ffglbd8LhlY7UfQqvW1qK0rKU39jplzw7gslOQ4uQE8h0OWdtBUjqJMYzlbxmP8AibftByJFbUt3iV8190empvlvcK1Yl9n80Vi9gshFhoMA/wCu/wARJ9V4+TsXtVRx4aLC3RDEP8AtmzF6Un8hdth+hFfMnKvrx10DuktH+Q+SsFV2gd+6A0vb6p4up5t9BipGrSNCz1SNWhCtKRUjkqRyAMNZ/wC9t60mxykW5ddJF1H/AKmqPZ/723rSbHJN0SQiWK7m3/qak0njTS8T0ajva2C/x/JU1eMc0bPie0XdGLL5L08LzOxNHx0xpPuNc/tuuG1em3K3ZqzByfazLth4tUF2L/0S5ZW08t8ob8LB5klapYmt5cUzz+YjuyKW0ZYqx3sz7Pjm3Pch+zMN9Iv+Frj35AtesJQqHM+90QOQgEtcAc19yec+nR87k6MQWbS6jg14cH4mrVafjWZU14M2q5cFhzaSlsz/AOcZ+SVluZhnZG7xNWr9fT25X0M//G3dmH9S3tmWtorsgvc5jQbhfldyKPYGjBsDn8rpCL+houu77+9UVf2mNKjazBgufiJDrwcl3qr+wcwNGc3lbI6/tAd6rPXbCzVZj0warKbKdE1LtlzNIkSpE1ExCres2UaF8z8zRkGlxzNGteNU+nPnkdK83ve7EejQOwZOxez1jVkVIZvcrA9me48h0g8hWJrjc2IvdR34uXe5Mh7H/NK9fTbZjd5pdg92VqKKc8TlJ9vZgwy29Lf+3VXvpyzUc3E8pAuB72kHsKyFNq+WF2GVjo3aHDPqOYrVWBOKKlxnimMebJAfJLtKmpOuXamNtc0643R9lpoxhbfk05O/IvdYWXNaNDWjyXiNAZiljbpliHe8L3ELbsyPKT8BZtiXOC8f6BU9o3cBg/OfIK4VJaE5Yx1j6JwuogfQkVI1XgVRUwyK4VhUCRyVI5AGGs/97b1pNjk3uj/xYf5cn6mpyz/3tvWk2OXG6P8AxYf5cn6mpJb6rLxPSw9eh/1/I5uc0bhSydDWDtN52BbhZuwdGw0XF8cjndg4I2LSJhoobtERRtGe/qZv548jiV1wJ0AnuWBmfeSdJJ71tq2lwwvP5bu/IsQ9YNpy9KMTXs2PKUjU2Xhugv8AicT2ZhsVwsFDWcsYua8tA93JhTzbUUlvvNd1mj0U6dfXCCg0+Ry7Z9s5uSa5m1cAelR5auifxo2O1tb8ll221lHGjY7UXN+afjt2z3oXDpaWkedy0LWaeXV/Yo/Q6mPReTKe2lFijlY2NjWfu8Rwi6+9xA2Jmx1bbzPgcbmSgMv0PB4JPeR2qPaKshSJjI0ENwtaA7IcmfzJVO9JLLlG92Q6ZPR06ff0yqs6tfc9kQshZW17XgQzuukFwbI7iuHICfi2rXXr0FVsbY70Ty19E6J7k1/sCkSlIrSoYpdDjlaWSMa9p5HAELP02q4Kvo1JliBbvjMNxN4Dri1oF/S8laSSQAXk3AC8k5AB0rzK21pxSXiKM3wMN5dyPfmv1DL3rHq5wri5Pr2G/RVWXT3F/Hq+4p7NxYqZA3/ub5ZfRezLySxMeKnw9Be7uYV64s+zV+238zVtd/upfIFQ2gN8rBoafNyvlnq6N84GhjdpTWPUSy6FvVDcitFXVW3gqwCsKhUjkqRyAMNZ/wC9t60mxy43R/4sP8uT9TV3Z/723rSbHLu3MOOlUZnxAt75GpLYs6aS/wAv7R6RPGti37v9M01Q0be6NEzRG3vIv9VYLlrbhcuk4hHdikednLek5PtKi0st0QGlw8sqyj1vpYWuyOAdrAKiyVNA7PGOy8bEu1WjldPeTGGl1caY7rRhnJh62kll4TmxN1Ov2qHLY5p4spHWaDsIS+WguXRZGUNoUvrlGQemHrTz2MmHFex2vE07CFXz2UpQ9zF1XNKzy0t0esWba9ZRL2kUL0w9WU9T0hvGhkGppOxV00ZbkIIOggg+aolCS6pm+ucZdGmRnqzq219Jo4wtfvjB7kt7gNRzjvVY9MPXIWSg8xeC6dMLVuzWTcwbp7ffgP8Abe136rlzSN05t37uB1/53tA8r1g0hWn9dfjGfsY3snS5zu/dltXFqqRSuC92GPm472s7eU9qqCUJFlnOU3mTNUaoVLdgsI0255FfTQfhikOxvqvUl5xuZRX0iR2iEDxPB/8AVejr0Gz1in6nldqPOofggWbrM30l3QGjyWkWZpBvpL+td3JjEUz6Gjq0cFTVEoA4IUtTKwSOSpHFAGFs+f8Alt60mwq/rWpXy0qCcFuCLFiDicWUg5Bdd5rJwUt0UuNpGIOddflGUkFWJtXSNLPB/tKK7K1Ddnnrk9DqKLZWKyvHTBtkLzmmWwpbeK5g/oCiM3Q6Y05d7cNBZd5gratTBix6C1dx6gULz2DdQeP4kDT1HkbQVY0fdMox48cjNQa8eRU1dB9pU9NYuw2BSKigtzQX/jBvXa5u0Kxgrijv4k0btT2+pViafQqcJR6omIQD26sqL10iIuJImnIQCOkArtC5jJJMrp6goz+NDGenAAe8KupFhKE/8Ms6j3haEoVUqa5dYovhqLYfxk19TGz7mcB4ksjOg4HDzF6rptzB/uTtPQ6Mt8wTsXoSFnloqZeyao7T1Ufb8zyyfc7pjcwjf1X3fqAVfPZCmsz0d56uFw8ivY1yVRLZtT6No0R2xeuqTMPub0CSN05kY5huiaA9rm5sZOfWtui5C21VKqCghffc7rHY+0Fl2G+dx0vdtWoWXoOWQn8zj5lXxM0zVUQcEKQmaMOCE8plYJClQgCBSKpY83kXagE17AjVohcwju8+8pZbMxn/AOKFJY6P6C06EYQZZj32NZ9BR32Ob9Bbe5IWBGEGWYJ9khoTLrLAci9BMIXDqK1GEGWYFlUPZla97eq5wUuKlUpmaZ561ztoWvdV7TyJiSqmldOFFHaCkN42B2ttx8lKjtO73ovC4japklTBRn1J0IO5HmWliOcOb2A7FIZXcB98DrXjaqp9SnQmH1S7QjB3JpGUpjsz2nU4JwLHuq0jkQ1srcznDU4qOA3jYJCsqysqQ33yetcU8y0Ewzhp1i4+RXN1kt5GkSKkjtL8UfcfmnmWii5Q5vZeFzDO7yLOR1wJ/KT5FZmqhwlJrCvg5pZGCL8hcdHQE3VDMqlFYISeTUQDInVxFmC7UiIIQhAAhCEACEIQAIQhAAhCEACEIQAlyC1KhAHBjCQwjQnEIAYNEB5E0+r26FMQgCsfVLUw+pQrpJcgDOvqRMPqYrUkJN7CAMkKoN+ZW1W1fhuVtvQXQagAaEqEIA//2Q=="/>
          <p:cNvSpPr>
            <a:spLocks noChangeAspect="1" noChangeArrowheads="1"/>
          </p:cNvSpPr>
          <p:nvPr/>
        </p:nvSpPr>
        <p:spPr bwMode="auto">
          <a:xfrm>
            <a:off x="155575" y="-1189038"/>
            <a:ext cx="2476500" cy="2476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51204" name="AutoShape 4" descr="data:image/jpeg;base64,/9j/4AAQSkZJRgABAQAAAQABAAD/2wCEAAkGBhEQEBUQEhIUEBAUEBAQFRAQEg8QDxUQFBAVFBQUFRUXGyYeFxkkGRQUHy8gIycpLCwsFR4xNTAqNSYrLCkBCQoKDgwOGg8PGiklHyQpKS4sLC0qKywpKSkqLCksKSksKSwpLCwsKSwsNCkpLCkpLCksLCkpKSksKSwsLCwsKf/AABEIANAA0AMBIgACEQEDEQH/xAAbAAABBQEBAAAAAAAAAAAAAAAAAQMEBQYCB//EAEUQAAEDAAUFDQUFCAIDAAAAAAEAAgMEBQYREiExUXGxBxMiMkFTYXKBkZKhwRVCUtHwFjRDYrIUIzNzgoOi4SRjRMLx/8QAGgEAAgMBAQAAAAAAAAAAAAAAAAUCAwQBBv/EADQRAAICAQEFBAkEAgMAAAAAAAABAgMRBAUSEyExQVFxkSI0QlJTYYGh0RQjMsFi4RVysf/aAAwDAQACEQMRAD8A9xQhCABCEIAEIQgAQhCABCEIAEIQgAQhCABCEIAEIQgAQhCABCEl6AFQhCABCEIAEIQgAQhIgBUJEzSaWyJuJ7g0aSuN45s6k28IeSErL0+2BzRNyfE/0Crf+XScvDePCz0CyS1cc4ism+Ggm1vTaivmbOSsIm8Z7RrcEz7bo/Os8QWaisjMc5Y3vcfJPixknOM8LvmucW59IE/0+lXWz7F97bo/PM8QR7bo/PM8QVD9jJOdZ4XfNH2Mk51nhd80cW/3Q4Gl+I/IvvbdH55niCPbdH55niCofsZJzrPC75o+xknOs8Lvmji3+6HA0vxH5F97bo/PM8QR7bo/PM8QVD9jJOdZ4XfNH2Mk51nhd80cW/3Q4Gl+I/IvvbdH55niCPbdH55niCofsZJzrPC75o+xknOs8Lvmji3+6HA0vxH5F97bo/PM8QR7bo/PM8QVD9jJOdZ4XfNH2Mk5xvhd80cW/wB0OBpPiPyL723R+eZ4gpUM7XtDmkOacxGULC1tUzqPhvcHYr8wIzXadavrKynAG8gHqpU3TnNwmsENRpq4VqyuWcs0IQkCVaxeCEIQAIQhAAkKVVleVuKOy/O85Gt9T0KMpKKyycISnJRj1ZzXNeMo4u40hzN9T0LLx0eemPvz/mPEbqXdVVU+lSF7ycN/Cec5OgfWRa9oZC0MaAABkA9VhSlf6UuURo3DSLchzn39xBq+zkUWV3DfpdmGoKyM4GQfIKI+YnOuca0xUYcomOanY8zeSUaSUn7QfoKNjRjUt4jw0Sd/P0Eb+foKNjRjRvBw0Sd/P0Eb+foKNjRjRvBw0Sd/P0Eb+foKNjRjRvBw0Sd/P0Eb+foKNjRjRvBw0Sd/P0F1HMSQFExruB/CGv0KN444ciotn+F/c2NTlk+L2Ju2n4X9zY1OWT4vYs8PWJeBqs9Th4/k0YSpAlW0WghCEACEIQA3NKGtLjkAF5Kwz3PplI6xyfljBzq8tdTcMYiGd+U9Uf7RZOgBkZlPGfm6GBYbf3bFX2Lmxpp/2KXd2vki0DWUeMNbkAFwHLrKgmW83nOVxSqVjcTyZhq0pnfFZKfYuhXXW8ZfUkb4jfE9RKDjGIm4aApBqxukrqUmRdkFyIO+I3xSzVY+I9wXJqs/F3hG7IOJDvI2+I3xPGrXaR5rk0B/QdRXMS7jqlB9o3viN8SmhSaPMLg0d/wlReSWY951viN8TZY4Z2nuK5JOgjWCjLJYQ9viN8UfGjGjeDdJG+J2iv4bdfooWNPUJ/7xuv0XU+ZGcfRZFtp+Frk2NTlk+L2Ju2n4WuTY1OWT4vYow9Yl4ErPU4eP5NGEqQJVtFgIQhAAkKVIUAYevpDLSi0chbGNh2+S1FNcIoQ0ZMgYO65ZWrf3lMBPLI53deVoLQy3YG6yl1L5TsfeONRH0q6u5FdjRjUffE/QeFI0aXDuzqOcssksJs1ETbmgaAAu0BCYiUEiqaXaSOKQsLXHCbrxceRNi1sHLjbraqHqak8OSL1prWsqLLlCqm2nox/Eu1hw9E82v6Mc0zPFcpK6t9JLzOOixdYvyJyEwysInZpGHU5qdEgOYg6iCpqS7yG611QpQhJeunBCwaPJcOo7TnaD2BOXoXDuWRzQ2fCEMoTGkOAuIy5znT96RRwiW8+8h1nVjKRhx38G+7Cbs91+xLV9XtgFzST1rlLSFCST3u07vtx3OzuHBP0LpsoKZXLnXZdClvEHFEu9KoNEp4epoVhUKkKVIUAYaz/3tvWk2OVxaY3PZ1XbQqez/wB7b1pNjla2rdc+Pqu2hLK+VMvEe3etR8PyVONWVn24pr/haT6eqpsa0VlY8j3dIaOwXnaFGn0rEd1Xo1MvkFCj02XDG92hrj5ZEzlyWRHFZ5GGpsuKRztL3HzKhvT7lZRWXlewPBbwmg3EkHKL9C8qq52ybij1fErqS33gz70w8K/lspSR7oOpwUKaz1JGeF3Zcdi5LT2rrFl0NTS+kl5lK8BNukcMxI1OcNhU6arJm54pBrY7bcq+QKmSlHqbYOM+mGK2s5m8WWQanu+a7baemNzUiTtIO1Q3ph6FbNdJMt4FcusV5Fyy3VOb+MHdZjD6KVHuj0sZxE7WwjYVl0hVi1Vy9plc9Dpn1gvI2ce6dMONDG7U57fRSY91Ee9Rz/TIDy9IWCSK1a69e0ZpbN0z9n7s9Ij3TaOeNFK3wO2FaKpq5jpce+xhwbiczhjCbxnXiq9V3P48NBZ+Z0jv8j8lv0eqsunuyFG0NFVRXvQz17zRqPTnXRvOhjtikKHWzroX9W7vICbCRlXU8hvWojzLL1K3KtQzMrSk6SOSpHIAw1n/AL23rSbHKwte658fUftCr7P/AHtvWk2OUy2jv3kfUf8AqalKeKJeI/ms6uPh+SjxrZ2Ziuo7T8Rc7zuGxYbGvR6vhwRMboY0eS7ofSk33EdpvEIx72PqstFLhgd0kN7zlVmqC1cnBY3SS7uH+1s1Ut2mTFemjvWxXzMxhvN2kgd5uXocLQGgaAAsBBRzI8MbxjmvzZr1MdUVMbmB/oku9Uo0dkq8yUWxvra42tRc0vE2yS9YV37fHzw/y+aaNoaazOXf1x/6C3/r4r+UWvoY1s6T/jKL+pu5XhrSTmAJ7AF45O/ESTnJJ7TlWjmtlSHMcw4CHNc0nDhOUXZLj0qDZypv2qfC7+G0Bz9V9wb2lL9XatVKMaxroaZaOM7LTmo7Ky0rhfw4vjIvJ6o5Vr6HYSiRjhMMp5TI4nyFwWgjiDQGgAAAAAZABoAXSYU6Kutc1livUbRuufJ4XcimfZKhH/x483ICPVUtZbnEDwTC50TuQG+Rl/SDlHetisfb60e8sFHjddK8Xuc03ObHfyHkJ+a7qIUxg5Sig0lupnYo1zeX8zC1tUs1Ffglbd8LhlY7UfQqvW1qK0rKU39jplzw7gslOQ4uQE8h0OWdtBUjqJMYzlbxmP8AibftByJFbUt3iV8190empvlvcK1Yl9n80Vi9gshFhoMA/wCu/wARJ9V4+TsXtVRx4aLC3RDEP8AtmzF6Un8hdth+hFfMnKvrx10DuktH+Q+SsFV2gd+6A0vb6p4up5t9BipGrSNCz1SNWhCtKRUjkqRyAMNZ/wC9t60mxykW5ddJF1H/AKmqPZ/723rSbHJN0SQiWK7m3/qak0njTS8T0ajva2C/x/JU1eMc0bPie0XdGLL5L08LzOxNHx0xpPuNc/tuuG1em3K3ZqzByfazLth4tUF2L/0S5ZW08t8ob8LB5klapYmt5cUzz+YjuyKW0ZYqx3sz7Pjm3Pch+zMN9Iv+Frj35AtesJQqHM+90QOQgEtcAc19yec+nR87k6MQWbS6jg14cH4mrVafjWZU14M2q5cFhzaSlsz/AOcZ+SVluZhnZG7xNWr9fT25X0M//G3dmH9S3tmWtorsgvc5jQbhfldyKPYGjBsDn8rpCL+houu77+9UVf2mNKjazBgufiJDrwcl3qr+wcwNGc3lbI6/tAd6rPXbCzVZj0warKbKdE1LtlzNIkSpE1ExCres2UaF8z8zRkGlxzNGteNU+nPnkdK83ve7EejQOwZOxez1jVkVIZvcrA9me48h0g8hWJrjc2IvdR34uXe5Mh7H/NK9fTbZjd5pdg92VqKKc8TlJ9vZgwy29Lf+3VXvpyzUc3E8pAuB72kHsKyFNq+WF2GVjo3aHDPqOYrVWBOKKlxnimMebJAfJLtKmpOuXamNtc0643R9lpoxhbfk05O/IvdYWXNaNDWjyXiNAZiljbpliHe8L3ELbsyPKT8BZtiXOC8f6BU9o3cBg/OfIK4VJaE5Yx1j6JwuogfQkVI1XgVRUwyK4VhUCRyVI5AGGs/97b1pNjk3uj/xYf5cn6mpyz/3tvWk2OXG6P8AxYf5cn6mpJb6rLxPSw9eh/1/I5uc0bhSydDWDtN52BbhZuwdGw0XF8cjndg4I2LSJhoobtERRtGe/qZv548jiV1wJ0AnuWBmfeSdJJ71tq2lwwvP5bu/IsQ9YNpy9KMTXs2PKUjU2Xhugv8AicT2ZhsVwsFDWcsYua8tA93JhTzbUUlvvNd1mj0U6dfXCCg0+Ry7Z9s5uSa5m1cAelR5auifxo2O1tb8ll221lHGjY7UXN+afjt2z3oXDpaWkedy0LWaeXV/Yo/Q6mPReTKe2lFijlY2NjWfu8Rwi6+9xA2Jmx1bbzPgcbmSgMv0PB4JPeR2qPaKshSJjI0ENwtaA7IcmfzJVO9JLLlG92Q6ZPR06ff0yqs6tfc9kQshZW17XgQzuukFwbI7iuHICfi2rXXr0FVsbY70Ty19E6J7k1/sCkSlIrSoYpdDjlaWSMa9p5HAELP02q4Kvo1JliBbvjMNxN4Dri1oF/S8laSSQAXk3AC8k5AB0rzK21pxSXiKM3wMN5dyPfmv1DL3rHq5wri5Pr2G/RVWXT3F/Hq+4p7NxYqZA3/ub5ZfRezLySxMeKnw9Be7uYV64s+zV+238zVtd/upfIFQ2gN8rBoafNyvlnq6N84GhjdpTWPUSy6FvVDcitFXVW3gqwCsKhUjkqRyAMNZ/wC9t60mxy43R/4sP8uT9TV3Z/723rSbHLu3MOOlUZnxAt75GpLYs6aS/wAv7R6RPGti37v9M01Q0be6NEzRG3vIv9VYLlrbhcuk4hHdikednLek5PtKi0st0QGlw8sqyj1vpYWuyOAdrAKiyVNA7PGOy8bEu1WjldPeTGGl1caY7rRhnJh62kll4TmxN1Ov2qHLY5p4spHWaDsIS+WguXRZGUNoUvrlGQemHrTz2MmHFex2vE07CFXz2UpQ9zF1XNKzy0t0esWba9ZRL2kUL0w9WU9T0hvGhkGppOxV00ZbkIIOggg+aolCS6pm+ucZdGmRnqzq219Jo4wtfvjB7kt7gNRzjvVY9MPXIWSg8xeC6dMLVuzWTcwbp7ffgP8Abe136rlzSN05t37uB1/53tA8r1g0hWn9dfjGfsY3snS5zu/dltXFqqRSuC92GPm472s7eU9qqCUJFlnOU3mTNUaoVLdgsI0255FfTQfhikOxvqvUl5xuZRX0iR2iEDxPB/8AVejr0Gz1in6nldqPOofggWbrM30l3QGjyWkWZpBvpL+td3JjEUz6Gjq0cFTVEoA4IUtTKwSOSpHFAGFs+f8Alt60mwq/rWpXy0qCcFuCLFiDicWUg5Bdd5rJwUt0UuNpGIOddflGUkFWJtXSNLPB/tKK7K1Ddnnrk9DqKLZWKyvHTBtkLzmmWwpbeK5g/oCiM3Q6Y05d7cNBZd5gratTBix6C1dx6gULz2DdQeP4kDT1HkbQVY0fdMox48cjNQa8eRU1dB9pU9NYuw2BSKigtzQX/jBvXa5u0Kxgrijv4k0btT2+pViafQqcJR6omIQD26sqL10iIuJImnIQCOkArtC5jJJMrp6goz+NDGenAAe8KupFhKE/8Ms6j3haEoVUqa5dYovhqLYfxk19TGz7mcB4ksjOg4HDzF6rptzB/uTtPQ6Mt8wTsXoSFnloqZeyao7T1Ufb8zyyfc7pjcwjf1X3fqAVfPZCmsz0d56uFw8ivY1yVRLZtT6No0R2xeuqTMPub0CSN05kY5huiaA9rm5sZOfWtui5C21VKqCghffc7rHY+0Fl2G+dx0vdtWoWXoOWQn8zj5lXxM0zVUQcEKQmaMOCE8plYJClQgCBSKpY83kXagE17AjVohcwju8+8pZbMxn/AOKFJY6P6C06EYQZZj32NZ9BR32Ob9Bbe5IWBGEGWYJ9khoTLrLAci9BMIXDqK1GEGWYFlUPZla97eq5wUuKlUpmaZ561ztoWvdV7TyJiSqmldOFFHaCkN42B2ttx8lKjtO73ovC4japklTBRn1J0IO5HmWliOcOb2A7FIZXcB98DrXjaqp9SnQmH1S7QjB3JpGUpjsz2nU4JwLHuq0jkQ1srcznDU4qOA3jYJCsqysqQ33yetcU8y0Ewzhp1i4+RXN1kt5GkSKkjtL8UfcfmnmWii5Q5vZeFzDO7yLOR1wJ/KT5FZmqhwlJrCvg5pZGCL8hcdHQE3VDMqlFYISeTUQDInVxFmC7UiIIQhAAhCEACEIQAIQhAAhCEACEIQAlyC1KhAHBjCQwjQnEIAYNEB5E0+r26FMQgCsfVLUw+pQrpJcgDOvqRMPqYrUkJN7CAMkKoN+ZW1W1fhuVtvQXQagAaEqEIA//2Q=="/>
          <p:cNvSpPr>
            <a:spLocks noChangeAspect="1" noChangeArrowheads="1"/>
          </p:cNvSpPr>
          <p:nvPr/>
        </p:nvSpPr>
        <p:spPr bwMode="auto">
          <a:xfrm>
            <a:off x="155575" y="-1189038"/>
            <a:ext cx="2476500" cy="24765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51206" name="Picture 6" descr="http://www.cerra.org/media/images/2012/8/powerpoint_logo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4500570"/>
            <a:ext cx="2286016" cy="2071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197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bg-BG" dirty="0" smtClean="0"/>
              <a:t>Мултимедия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1981199"/>
            <a:ext cx="7924800" cy="954880"/>
          </a:xfrm>
        </p:spPr>
        <p:txBody>
          <a:bodyPr/>
          <a:lstStyle/>
          <a:p>
            <a:r>
              <a:rPr lang="bg-BG" dirty="0" smtClean="0"/>
              <a:t>Софтуер за създаване / обработка на мултимедия: звук, видео, файлови формати</a:t>
            </a:r>
            <a:endParaRPr lang="en-US" dirty="0"/>
          </a:p>
        </p:txBody>
      </p:sp>
      <p:pic>
        <p:nvPicPr>
          <p:cNvPr id="12" name="Picture 2" descr="http://press.liacs.nl/medialab/bin/query.cgi?doc=146:frontpage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94416" y="3343275"/>
            <a:ext cx="5344584" cy="2748384"/>
          </a:xfrm>
          <a:prstGeom prst="roundRect">
            <a:avLst>
              <a:gd name="adj" fmla="val 3455"/>
            </a:avLst>
          </a:prstGeom>
          <a:noFill/>
          <a:ln>
            <a:solidFill>
              <a:schemeClr val="accent3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webmediastudio.com.ar/imagenes/multimedia-web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96518">
            <a:off x="6698425" y="3663294"/>
            <a:ext cx="1752600" cy="1968755"/>
          </a:xfrm>
          <a:prstGeom prst="roundRect">
            <a:avLst>
              <a:gd name="adj" fmla="val 4306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www.webdesignerdepot.org/wp-content/uploads/2010/07/multimedia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2213">
            <a:off x="554396" y="4416877"/>
            <a:ext cx="1343802" cy="1343802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docente.mendoza.edu.ar/efisica/images/multimedia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193159">
            <a:off x="1237405" y="3238932"/>
            <a:ext cx="1816578" cy="1297038"/>
          </a:xfrm>
          <a:prstGeom prst="roundRect">
            <a:avLst>
              <a:gd name="adj" fmla="val 8669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0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4876801"/>
            <a:ext cx="7924800" cy="685800"/>
          </a:xfrm>
        </p:spPr>
        <p:txBody>
          <a:bodyPr/>
          <a:lstStyle/>
          <a:p>
            <a:r>
              <a:rPr lang="bg-BG" dirty="0" smtClean="0"/>
              <a:t>Софтуерни системи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5603080"/>
            <a:ext cx="7924800" cy="569120"/>
          </a:xfrm>
        </p:spPr>
        <p:txBody>
          <a:bodyPr/>
          <a:lstStyle/>
          <a:p>
            <a:r>
              <a:rPr lang="bg-BG" dirty="0" smtClean="0"/>
              <a:t>Компютърен софтуер</a:t>
            </a:r>
            <a:endParaRPr lang="en-US" dirty="0"/>
          </a:p>
        </p:txBody>
      </p:sp>
      <p:pic>
        <p:nvPicPr>
          <p:cNvPr id="11" name="Picture 2" descr="http://cache.boston.com/bonzai-fba/Third_Party_Photo/2008/02/20/1204132999_09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9216" y="1143000"/>
            <a:ext cx="4734984" cy="3309054"/>
          </a:xfrm>
          <a:prstGeom prst="roundRect">
            <a:avLst>
              <a:gd name="adj" fmla="val 279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ipwatchdog.com/images/computer-cdr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00506">
            <a:off x="788594" y="2860587"/>
            <a:ext cx="2080471" cy="1568796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corpusconnection.com/images/software_d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263900">
            <a:off x="6139486" y="2922651"/>
            <a:ext cx="2090316" cy="1551032"/>
          </a:xfrm>
          <a:prstGeom prst="roundRect">
            <a:avLst>
              <a:gd name="adj" fmla="val 8437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497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Кое от следните разширения не дефинира видео формат</a:t>
            </a:r>
            <a:r>
              <a:rPr lang="en-US" dirty="0" smtClean="0"/>
              <a:t>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MPEG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GIF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AVI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WMV</a:t>
            </a:r>
          </a:p>
          <a:p>
            <a:pPr marL="357188" lvl="1" indent="0">
              <a:spcBef>
                <a:spcPts val="0"/>
              </a:spcBef>
              <a:buNone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786058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609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AVI, MPEG, WMV </a:t>
            </a:r>
            <a:r>
              <a:rPr lang="bg-BG" sz="3000" dirty="0" smtClean="0"/>
              <a:t>са </a:t>
            </a:r>
            <a:r>
              <a:rPr lang="en-US" sz="3000" dirty="0" smtClean="0"/>
              <a:t> </a:t>
            </a:r>
            <a:r>
              <a:rPr lang="bg-BG" sz="3000" dirty="0" smtClean="0"/>
              <a:t>видео формати</a:t>
            </a:r>
            <a:r>
              <a:rPr lang="en-US" sz="3000" dirty="0" smtClean="0"/>
              <a:t> .</a:t>
            </a:r>
          </a:p>
          <a:p>
            <a:r>
              <a:rPr lang="en-US" sz="3000" dirty="0" smtClean="0"/>
              <a:t>GIF </a:t>
            </a:r>
            <a:r>
              <a:rPr lang="bg-BG" sz="3000" dirty="0" smtClean="0"/>
              <a:t>не е видео формат, а е графичен формат.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904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09600" y="4431510"/>
            <a:ext cx="7924800" cy="685800"/>
          </a:xfrm>
        </p:spPr>
        <p:txBody>
          <a:bodyPr/>
          <a:lstStyle/>
          <a:p>
            <a:r>
              <a:rPr lang="bg-BG" dirty="0" smtClean="0"/>
              <a:t>Компютърни мрежи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62000" y="5300754"/>
            <a:ext cx="7620000" cy="1031078"/>
          </a:xfrm>
        </p:spPr>
        <p:txBody>
          <a:bodyPr/>
          <a:lstStyle/>
          <a:p>
            <a:r>
              <a:rPr lang="en-US" dirty="0" smtClean="0"/>
              <a:t>OSI </a:t>
            </a:r>
            <a:r>
              <a:rPr lang="bg-BG" dirty="0" smtClean="0"/>
              <a:t>модел, мрежови модели, протоколи, стандарти, хардуерно оборудване</a:t>
            </a:r>
            <a:endParaRPr lang="en-US" dirty="0"/>
          </a:p>
        </p:txBody>
      </p:sp>
      <p:pic>
        <p:nvPicPr>
          <p:cNvPr id="15" name="Picture 2" descr="http://supportpc.eu/wp-content/uploads/2010/08/network-security-ne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57276"/>
            <a:ext cx="471214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theochem.org/~andreas/images/network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07978" y="1057276"/>
            <a:ext cx="2521622" cy="2905124"/>
          </a:xfrm>
          <a:prstGeom prst="roundRect">
            <a:avLst>
              <a:gd name="adj" fmla="val 435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782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915400" cy="5791200"/>
          </a:xfrm>
        </p:spPr>
        <p:txBody>
          <a:bodyPr/>
          <a:lstStyle/>
          <a:p>
            <a:r>
              <a:rPr lang="bg-BG" dirty="0" smtClean="0"/>
              <a:t>Описанието  на конфигурацията  на една локална мрежа се нарича:</a:t>
            </a:r>
            <a:endParaRPr lang="bg-BG" dirty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топология на мрежата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организация на мрежата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модел на мрежата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режим на мрежата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40359" y="2057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518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57912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 smtClean="0"/>
              <a:t>Мрежовата топология е учение за подредбата и трасирането на елементите на мрежата – връзки, възли и т.н., особено за физическите и логическите взаимовръзки между отделните възли.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hlinkClick r:id="rId2"/>
              </a:rPr>
              <a:t>http://bg.wikipedia.org/wiki/%D0%9C%D1%80%D0%B5%D0%B6%D0%BE%D0%B2%D0%B8_%D1%82%D0%BE%D0%BF%D0%BE%D0%BB%D0%BE%D0%B3%D0%B8%D0%B8</a:t>
            </a: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1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09600" y="4603045"/>
            <a:ext cx="7924800" cy="685800"/>
          </a:xfrm>
        </p:spPr>
        <p:txBody>
          <a:bodyPr/>
          <a:lstStyle/>
          <a:p>
            <a:r>
              <a:rPr lang="bg-BG" dirty="0" smtClean="0"/>
              <a:t>Устройство на Интернет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1026320"/>
          </a:xfrm>
        </p:spPr>
        <p:txBody>
          <a:bodyPr/>
          <a:lstStyle/>
          <a:p>
            <a:r>
              <a:rPr lang="ru-RU" dirty="0"/>
              <a:t>Интернет, протоколи, услуги, WWW, HTTP, </a:t>
            </a:r>
            <a:r>
              <a:rPr lang="en-US" dirty="0" smtClean="0"/>
              <a:t>FTP, </a:t>
            </a:r>
            <a:r>
              <a:rPr lang="ru-RU" dirty="0" smtClean="0"/>
              <a:t>SMTP</a:t>
            </a:r>
            <a:r>
              <a:rPr lang="en-US" dirty="0" smtClean="0"/>
              <a:t>, POP3, IMAP, WebDAV</a:t>
            </a:r>
            <a:r>
              <a:rPr lang="ru-RU" dirty="0" smtClean="0"/>
              <a:t>,</a:t>
            </a:r>
            <a:r>
              <a:rPr lang="en-US" dirty="0" smtClean="0"/>
              <a:t> IP, DNS, …</a:t>
            </a:r>
            <a:endParaRPr lang="ru-RU" dirty="0"/>
          </a:p>
        </p:txBody>
      </p:sp>
      <p:pic>
        <p:nvPicPr>
          <p:cNvPr id="10" name="Picture 2" descr="http://www.moderno.info/wp-content/uploads/2009/04/internet-network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28012">
            <a:off x="603602" y="1110739"/>
            <a:ext cx="3200400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blogs.ec.europa.eu/neelie-kroes/files/internet-of-things1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53387">
            <a:off x="4951615" y="1110739"/>
            <a:ext cx="3582098" cy="2928366"/>
          </a:xfrm>
          <a:prstGeom prst="roundRect">
            <a:avLst>
              <a:gd name="adj" fmla="val 3174"/>
            </a:avLst>
          </a:prstGeom>
          <a:noFill/>
          <a:ln>
            <a:solidFill>
              <a:schemeClr val="tx2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t2.gstatic.com/images?q=tbn:uhIC_U9BjeZ7SM:http://www.theredwoodmotel.com/images/internet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4113" y="2689124"/>
            <a:ext cx="2009776" cy="1580812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www.clarkeinternetmarketing.com/internet-marketin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5457" y="533400"/>
            <a:ext cx="2227088" cy="1755336"/>
          </a:xfrm>
          <a:prstGeom prst="roundRect">
            <a:avLst>
              <a:gd name="adj" fmla="val 6669"/>
            </a:avLst>
          </a:prstGeom>
          <a:noFill/>
          <a:ln>
            <a:solidFill>
              <a:schemeClr val="accent4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497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 интернет името  на протокола </a:t>
            </a:r>
            <a:r>
              <a:rPr lang="en-US" dirty="0" smtClean="0"/>
              <a:t>FTP </a:t>
            </a:r>
            <a:r>
              <a:rPr lang="bg-BG" dirty="0" smtClean="0"/>
              <a:t>е съкращение от: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File Transmission Protocol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File Terminal Protocol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File Transfer Protocol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File Telnet Protocol</a:t>
            </a:r>
          </a:p>
          <a:p>
            <a:pPr marL="871538" lvl="1" indent="-514350">
              <a:buNone/>
            </a:pP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4290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888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File Transfer Protocol (</a:t>
            </a:r>
            <a:r>
              <a:rPr lang="ru-RU" i="1" dirty="0" smtClean="0"/>
              <a:t>Протокол за пренос на файлове</a:t>
            </a:r>
            <a:r>
              <a:rPr lang="ru-RU" dirty="0" smtClean="0"/>
              <a:t>, FTP) представлява мрежо</a:t>
            </a:r>
            <a:r>
              <a:rPr lang="bg-BG" dirty="0" smtClean="0"/>
              <a:t>в </a:t>
            </a:r>
            <a:r>
              <a:rPr lang="ru-RU" dirty="0" smtClean="0"/>
              <a:t>протокол от тип </a:t>
            </a:r>
            <a:r>
              <a:rPr lang="ru-RU" i="1" dirty="0" smtClean="0"/>
              <a:t>клиент-сървър</a:t>
            </a:r>
            <a:r>
              <a:rPr lang="ru-RU" dirty="0" smtClean="0"/>
              <a:t>, предоставящ възможност за обмяна на файлове между машини, свързани в локална мрежа или в Интернет.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http://bg.wikipedia.org/wiki/FTP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29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tp://lovechtoday.com/wp-content/uploads/2010/06/chat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 rot="152396">
            <a:off x="3976856" y="3354764"/>
            <a:ext cx="1404454" cy="872582"/>
          </a:xfrm>
          <a:prstGeom prst="roundRect">
            <a:avLst>
              <a:gd name="adj" fmla="val 5937"/>
            </a:avLst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1.bp.blogspot.com/_ATrMk7tZ_Xk/SYGzx86iLhI/AAAAAAAAAaA/cexXgCffaLQ/s400/fring_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3283" y="4159260"/>
            <a:ext cx="1624004" cy="216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1057638"/>
            <a:ext cx="7924800" cy="685800"/>
          </a:xfrm>
        </p:spPr>
        <p:txBody>
          <a:bodyPr/>
          <a:lstStyle/>
          <a:p>
            <a:r>
              <a:rPr lang="bg-BG" dirty="0" smtClean="0"/>
              <a:t>Електронна комуникация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609600" y="1972038"/>
            <a:ext cx="7924800" cy="914400"/>
          </a:xfrm>
        </p:spPr>
        <p:txBody>
          <a:bodyPr/>
          <a:lstStyle/>
          <a:p>
            <a:r>
              <a:rPr lang="en-US" dirty="0" smtClean="0"/>
              <a:t>E-mail, Skype, ICQ, IRC, MSN Messenger, Yahoo Messenger, </a:t>
            </a:r>
            <a:r>
              <a:rPr lang="bg-BG" dirty="0" smtClean="0"/>
              <a:t>социални мрежи,</a:t>
            </a:r>
            <a:r>
              <a:rPr lang="en-US" dirty="0" smtClean="0"/>
              <a:t> </a:t>
            </a:r>
            <a:r>
              <a:rPr lang="bg-BG" dirty="0" smtClean="0"/>
              <a:t>форуми,</a:t>
            </a:r>
            <a:r>
              <a:rPr lang="en-US" dirty="0" smtClean="0"/>
              <a:t> …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 rot="180394">
            <a:off x="813307" y="3051066"/>
            <a:ext cx="3452190" cy="3061130"/>
            <a:chOff x="838200" y="2805288"/>
            <a:chExt cx="3539067" cy="3519312"/>
          </a:xfrm>
        </p:grpSpPr>
        <p:pic>
          <p:nvPicPr>
            <p:cNvPr id="19" name="Picture 2" descr="http://t3.gstatic.com/images?q=tbn:5n-ntiWWyI6t0M:http://i47.tinypic.com/1o4rjp.jpg&amp;t=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657600"/>
              <a:ext cx="3287538" cy="2667000"/>
            </a:xfrm>
            <a:prstGeom prst="roundRect">
              <a:avLst>
                <a:gd name="adj" fmla="val 6932"/>
              </a:avLst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xraycrossx.files.wordpress.com/2009/04/windows-live-messenger-2009.png?w=400&amp;h=4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467" y="2805288"/>
              <a:ext cx="22098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http://t3.gstatic.com/images?q=tbn:55pvRVJ05X0-1M:http://i5.photobucket.com/albums/y160/Focke_Wulf-190/InstanM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88151">
            <a:off x="5172936" y="3829858"/>
            <a:ext cx="3053731" cy="2287352"/>
          </a:xfrm>
          <a:prstGeom prst="roundRect">
            <a:avLst>
              <a:gd name="adj" fmla="val 105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8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При изпращане на съобщение по електронната поща всички адреси записани в полето </a:t>
            </a:r>
            <a:r>
              <a:rPr lang="en-US" dirty="0" smtClean="0"/>
              <a:t>Cc: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Ще бъдат видими за другите  получатели на писмото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Няма да бъдат видими за другите получатели на писмото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Няма да бъдат включени в служебната  информация за  писмото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Няма да бъдат видими за първия получател</a:t>
            </a:r>
          </a:p>
          <a:p>
            <a:pPr marL="871538" lvl="1" indent="-514350">
              <a:buFont typeface="+mj-lt"/>
              <a:buAutoNum type="alphaLcParenR"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264318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68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Коя от изброените програми не е антивирусна?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AVG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F-port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WINZIP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Norton </a:t>
            </a:r>
            <a:r>
              <a:rPr lang="en-US" dirty="0" err="1" smtClean="0"/>
              <a:t>AntiVirus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err="1" smtClean="0"/>
              <a:t>Avast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3357562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676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 marL="282575" lvl="1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ru-RU" dirty="0" smtClean="0"/>
              <a:t>Cc - E-mail адрес на вторичен получател. Идва от </a:t>
            </a:r>
            <a:r>
              <a:rPr lang="ru-RU" i="1" dirty="0" smtClean="0"/>
              <a:t>carbon copy</a:t>
            </a:r>
            <a:r>
              <a:rPr lang="ru-RU" dirty="0" smtClean="0"/>
              <a:t> и е взето от дните, когато копия на писма са се правели с индигова хартия.</a:t>
            </a:r>
            <a:r>
              <a:rPr lang="en-US" dirty="0" smtClean="0"/>
              <a:t> </a:t>
            </a:r>
            <a:r>
              <a:rPr lang="bg-BG" dirty="0" smtClean="0"/>
              <a:t>Адресите записани в това поле са видими за другите  получатели на писмото</a:t>
            </a:r>
          </a:p>
          <a:p>
            <a:endParaRPr lang="en-US" dirty="0" smtClean="0"/>
          </a:p>
          <a:p>
            <a:pPr lvl="1"/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630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609600" y="5334000"/>
            <a:ext cx="7924800" cy="1107280"/>
          </a:xfrm>
        </p:spPr>
        <p:txBody>
          <a:bodyPr/>
          <a:lstStyle/>
          <a:p>
            <a:r>
              <a:rPr lang="bg-BG" dirty="0" smtClean="0"/>
              <a:t>Как работи </a:t>
            </a:r>
            <a:r>
              <a:rPr lang="en-US" dirty="0" smtClean="0"/>
              <a:t>WWW?</a:t>
            </a:r>
            <a:r>
              <a:rPr lang="bg-BG" dirty="0" smtClean="0"/>
              <a:t> Протоколът </a:t>
            </a:r>
            <a:r>
              <a:rPr lang="en-US" dirty="0" smtClean="0"/>
              <a:t>HTTP, GET</a:t>
            </a:r>
            <a:r>
              <a:rPr lang="bg-BG" dirty="0" smtClean="0"/>
              <a:t>,</a:t>
            </a:r>
            <a:r>
              <a:rPr lang="en-US" dirty="0" smtClean="0"/>
              <a:t> POST, URL, </a:t>
            </a:r>
            <a:r>
              <a:rPr lang="bg-BG" dirty="0" smtClean="0"/>
              <a:t>уеб браузър, уеб страница, уеб сайт, …</a:t>
            </a:r>
            <a:endParaRPr lang="en-US" dirty="0"/>
          </a:p>
        </p:txBody>
      </p:sp>
      <p:pic>
        <p:nvPicPr>
          <p:cNvPr id="26" name="Picture 2" descr="http://www.yourname.net.au/images/ist2_7677184-www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65415"/>
            <a:ext cx="2873342" cy="2865062"/>
          </a:xfrm>
          <a:prstGeom prst="roundRect">
            <a:avLst>
              <a:gd name="adj" fmla="val 4058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://www.adcet.edu.au/uploads/images/wwwconfu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0058" y="1165415"/>
            <a:ext cx="2873342" cy="2865062"/>
          </a:xfrm>
          <a:prstGeom prst="roundRect">
            <a:avLst>
              <a:gd name="adj" fmla="val 3664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users.skynet.be/roland/Blue/http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590800" y="533400"/>
            <a:ext cx="3973689" cy="1106311"/>
          </a:xfrm>
          <a:prstGeom prst="roundRect">
            <a:avLst>
              <a:gd name="adj" fmla="val 34014"/>
            </a:avLst>
          </a:prstGeom>
          <a:noFill/>
          <a:effectLst>
            <a:glow rad="190500">
              <a:schemeClr val="accent5">
                <a:satMod val="175000"/>
                <a:alpha val="10000"/>
              </a:schemeClr>
            </a:glow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://www.worldphoto360.com/wp-content/uploads/2010/08/web-browsers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790700" cy="1790700"/>
          </a:xfrm>
          <a:prstGeom prst="roundRect">
            <a:avLst>
              <a:gd name="adj" fmla="val 35579"/>
            </a:avLst>
          </a:prstGeom>
          <a:noFill/>
          <a:effectLst>
            <a:outerShdw blurRad="139700" sx="111000" sy="111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2623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</a:t>
            </a:r>
            <a:r>
              <a:rPr lang="bg-BG" dirty="0" smtClean="0"/>
              <a:t>страница е: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документ съдържащ  хипермедийни връзки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документ съдържащ хипертекст и хиперлинк</a:t>
            </a: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система за предоставяне на мултимедийна информация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документ съдържащ различни  видове  информация и хипервръзки</a:t>
            </a:r>
            <a:endParaRPr lang="en-US" dirty="0" smtClean="0"/>
          </a:p>
          <a:p>
            <a:pPr marL="871538" lvl="1" indent="-51435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err="1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8575" y="4452795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05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7086600" cy="838200"/>
          </a:xfrm>
        </p:spPr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763000" cy="6096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hlinkClick r:id="rId2"/>
              </a:rPr>
              <a:t>http://bg.wikipedia.org/wiki/%D0%A3%D0%B5%D0%B1%D1%81%D1%82%D1%80%D0%B0%D0%BD%D0%B8%D1%86%D0%B0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402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5410200"/>
            <a:ext cx="7924800" cy="873920"/>
          </a:xfrm>
        </p:spPr>
        <p:txBody>
          <a:bodyPr/>
          <a:lstStyle/>
          <a:p>
            <a:r>
              <a:rPr lang="bg-BG" dirty="0" smtClean="0"/>
              <a:t>Уеб дизайн, </a:t>
            </a:r>
            <a:r>
              <a:rPr lang="en-US" dirty="0" smtClean="0"/>
              <a:t>HTML, CSS, </a:t>
            </a:r>
            <a:r>
              <a:rPr lang="bg-BG" dirty="0" smtClean="0"/>
              <a:t>текст, графика, препратки, таблици, формуляри, …</a:t>
            </a:r>
            <a:endParaRPr lang="en-US" dirty="0"/>
          </a:p>
        </p:txBody>
      </p:sp>
      <p:pic>
        <p:nvPicPr>
          <p:cNvPr id="12" name="Picture 2" descr="http://www.duoh.com/graphics/services-vis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26" y="762000"/>
            <a:ext cx="4448174" cy="3209632"/>
          </a:xfrm>
          <a:prstGeom prst="roundRect">
            <a:avLst>
              <a:gd name="adj" fmla="val 18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193" y="2895600"/>
            <a:ext cx="2509607" cy="1165175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295400"/>
            <a:ext cx="2153680" cy="285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 descr="http://www.filemaker.com.au/products/filemaker-pro/images/icon_script_trigger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440797">
            <a:off x="653293" y="1094834"/>
            <a:ext cx="1932382" cy="193238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xmlns="" val="15765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09600"/>
            <a:ext cx="8686800" cy="6096000"/>
          </a:xfrm>
        </p:spPr>
        <p:txBody>
          <a:bodyPr/>
          <a:lstStyle/>
          <a:p>
            <a:pPr lvl="0"/>
            <a:r>
              <a:rPr lang="bg-BG" dirty="0" smtClean="0"/>
              <a:t>Кой от следните </a:t>
            </a:r>
            <a:r>
              <a:rPr lang="en-US" dirty="0" smtClean="0"/>
              <a:t>html </a:t>
            </a:r>
            <a:r>
              <a:rPr lang="bg-BG" dirty="0" err="1" smtClean="0"/>
              <a:t>тагове</a:t>
            </a:r>
            <a:r>
              <a:rPr lang="bg-BG" dirty="0" smtClean="0"/>
              <a:t> се използва за преминаване на нов ред?</a:t>
            </a:r>
            <a:r>
              <a:rPr lang="en-US" dirty="0" smtClean="0"/>
              <a:t> </a:t>
            </a:r>
            <a:endParaRPr lang="bg-BG" dirty="0" smtClean="0"/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2800" dirty="0" smtClean="0"/>
              <a:t>&lt;</a:t>
            </a:r>
            <a:r>
              <a:rPr lang="en-US" sz="2800" dirty="0" err="1" smtClean="0"/>
              <a:t>br</a:t>
            </a:r>
            <a:r>
              <a:rPr lang="en-US" sz="2800" dirty="0" smtClean="0"/>
              <a:t> /&gt;</a:t>
            </a:r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2800" dirty="0" smtClean="0"/>
              <a:t>&lt;break /&gt;</a:t>
            </a:r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2800" dirty="0" smtClean="0"/>
              <a:t>&lt;lb /&gt;</a:t>
            </a:r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2800" dirty="0" smtClean="0"/>
              <a:t>&lt;</a:t>
            </a:r>
            <a:r>
              <a:rPr lang="en-US" sz="2800" dirty="0" err="1" smtClean="0"/>
              <a:t>nl</a:t>
            </a:r>
            <a:r>
              <a:rPr lang="en-US" sz="2800" dirty="0" smtClean="0"/>
              <a:t>&gt;</a:t>
            </a:r>
          </a:p>
          <a:p>
            <a:pPr marL="871538" lvl="1" indent="-514350"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2800" dirty="0" smtClean="0"/>
              <a:t>&lt;\n&gt;</a:t>
            </a:r>
          </a:p>
          <a:p>
            <a:pPr marL="871538" lvl="1" indent="-514350">
              <a:buFont typeface="+mj-lt"/>
              <a:buAutoNum type="alphaLcParenR"/>
            </a:pPr>
            <a:r>
              <a:rPr lang="bg-BG" dirty="0" smtClean="0"/>
              <a:t>Нито едно от изброените</a:t>
            </a:r>
            <a:r>
              <a:rPr lang="en-US" dirty="0" smtClean="0"/>
              <a:t/>
            </a:r>
            <a:br>
              <a:rPr lang="en-US" dirty="0" smtClean="0"/>
            </a:br>
            <a:endParaRPr lang="bg-BG" dirty="0" smtClean="0"/>
          </a:p>
          <a:p>
            <a:pPr marL="514350" lvl="0" indent="-514350">
              <a:buFont typeface="+mj-lt"/>
              <a:buAutoNum type="alphaLcParenR"/>
            </a:pP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00034" y="1857364"/>
            <a:ext cx="602545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141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000" dirty="0" smtClean="0"/>
              <a:t>В </a:t>
            </a:r>
            <a:r>
              <a:rPr lang="en-US" sz="3000" dirty="0" smtClean="0"/>
              <a:t>HTML </a:t>
            </a:r>
            <a:r>
              <a:rPr lang="bg-BG" sz="3000" dirty="0" smtClean="0"/>
              <a:t>за преминаване на нов ред се използва </a:t>
            </a:r>
            <a:r>
              <a:rPr lang="bg-BG" sz="3000" dirty="0" err="1" smtClean="0"/>
              <a:t>тага</a:t>
            </a:r>
            <a:r>
              <a:rPr lang="bg-BG" sz="3000" dirty="0" smtClean="0"/>
              <a:t> </a:t>
            </a:r>
            <a:r>
              <a:rPr lang="en-US" sz="3000" dirty="0" smtClean="0"/>
              <a:t>&lt;</a:t>
            </a:r>
            <a:r>
              <a:rPr lang="en-US" sz="3000" dirty="0" err="1" smtClean="0"/>
              <a:t>br</a:t>
            </a:r>
            <a:r>
              <a:rPr lang="en-US" sz="3000" dirty="0" smtClean="0"/>
              <a:t> /&gt;</a:t>
            </a:r>
          </a:p>
          <a:p>
            <a:r>
              <a:rPr lang="en-US" sz="2800" dirty="0" smtClean="0">
                <a:hlinkClick r:id="rId2"/>
              </a:rPr>
              <a:t>http://bg.wikipedia.org/wiki/HTML#.3Cbr.3E_.D1.82.D0.B0.D0.B3</a:t>
            </a:r>
            <a:endParaRPr lang="bg-BG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659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8223">
            <a:off x="539215" y="1521546"/>
            <a:ext cx="1855715" cy="1361212"/>
          </a:xfrm>
          <a:prstGeom prst="roundRect">
            <a:avLst>
              <a:gd name="adj" fmla="val 4193"/>
            </a:avLst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09600" y="3395332"/>
            <a:ext cx="7924800" cy="1295400"/>
          </a:xfrm>
        </p:spPr>
        <p:txBody>
          <a:bodyPr/>
          <a:lstStyle/>
          <a:p>
            <a:r>
              <a:rPr lang="bg-BG" dirty="0" smtClean="0"/>
              <a:t>Скриптови езици</a:t>
            </a:r>
            <a:br>
              <a:rPr lang="bg-BG" dirty="0" smtClean="0"/>
            </a:b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609600" y="4878852"/>
            <a:ext cx="7924800" cy="1564480"/>
          </a:xfrm>
        </p:spPr>
        <p:txBody>
          <a:bodyPr/>
          <a:lstStyle/>
          <a:p>
            <a:r>
              <a:rPr lang="bg-BG" dirty="0" smtClean="0"/>
              <a:t>Разработка на скриптове с </a:t>
            </a:r>
            <a:r>
              <a:rPr lang="en-US" dirty="0" smtClean="0"/>
              <a:t>JavaScript</a:t>
            </a:r>
            <a:r>
              <a:rPr lang="bg-BG" dirty="0" smtClean="0"/>
              <a:t>, основни </a:t>
            </a:r>
            <a:r>
              <a:rPr lang="en-US" dirty="0" smtClean="0"/>
              <a:t>JavaScript </a:t>
            </a:r>
            <a:r>
              <a:rPr lang="bg-BG" dirty="0" smtClean="0"/>
              <a:t>конструкции, оператори, обекти, </a:t>
            </a:r>
            <a:r>
              <a:rPr lang="bg-BG" dirty="0"/>
              <a:t>манипулация на </a:t>
            </a:r>
            <a:r>
              <a:rPr lang="en-US" dirty="0"/>
              <a:t>DOM</a:t>
            </a:r>
            <a:r>
              <a:rPr lang="bg-BG" dirty="0"/>
              <a:t> </a:t>
            </a:r>
            <a:r>
              <a:rPr lang="bg-BG" dirty="0" smtClean="0"/>
              <a:t>дървото</a:t>
            </a:r>
            <a:endParaRPr lang="en-US" dirty="0"/>
          </a:p>
        </p:txBody>
      </p:sp>
      <p:pic>
        <p:nvPicPr>
          <p:cNvPr id="19" name="Picture 18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382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20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734" y="2133600"/>
            <a:ext cx="990600" cy="990601"/>
          </a:xfrm>
          <a:prstGeom prst="rect">
            <a:avLst/>
          </a:prstGeom>
          <a:noFill/>
        </p:spPr>
      </p:pic>
      <p:pic>
        <p:nvPicPr>
          <p:cNvPr id="21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6704" y="14347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22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720988" y="1212408"/>
            <a:ext cx="2069928" cy="2069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326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Въпрос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41" y="1371600"/>
            <a:ext cx="8686800" cy="5410200"/>
          </a:xfrm>
        </p:spPr>
        <p:txBody>
          <a:bodyPr/>
          <a:lstStyle/>
          <a:p>
            <a:pPr lvl="0"/>
            <a:r>
              <a:rPr lang="ru-RU" sz="3600" dirty="0" smtClean="0"/>
              <a:t>Кое твърдение за JavaScript не е вярно?</a:t>
            </a:r>
            <a:endParaRPr lang="en-US" sz="800" dirty="0"/>
          </a:p>
          <a:p>
            <a:pPr marL="871538" lvl="1" indent="-514350">
              <a:buFont typeface="+mj-lt"/>
              <a:buAutoNum type="alphaLcParenR"/>
            </a:pPr>
            <a:r>
              <a:rPr lang="ru-RU" sz="3200" dirty="0" smtClean="0"/>
              <a:t>JavaScript е скриптов език от страна на клиента</a:t>
            </a:r>
            <a:endParaRPr lang="bg-BG" sz="32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sz="3200" dirty="0" smtClean="0"/>
              <a:t>JavaScript-</a:t>
            </a:r>
            <a:r>
              <a:rPr lang="bg-BG" sz="3200" dirty="0" smtClean="0"/>
              <a:t>кодът се изпълнява на </a:t>
            </a:r>
            <a:r>
              <a:rPr lang="en-US" sz="3200" dirty="0" smtClean="0"/>
              <a:t>web </a:t>
            </a:r>
            <a:r>
              <a:rPr lang="bg-BG" sz="3200" dirty="0" smtClean="0"/>
              <a:t>сървъра</a:t>
            </a:r>
            <a:endParaRPr lang="en-US" sz="32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3200" dirty="0" smtClean="0"/>
              <a:t>JavaScript не се нуждае от компилатор</a:t>
            </a:r>
            <a:endParaRPr lang="en-US" sz="3200" dirty="0" smtClean="0"/>
          </a:p>
          <a:p>
            <a:pPr marL="871538" lvl="1" indent="-514350">
              <a:buFont typeface="+mj-lt"/>
              <a:buAutoNum type="alphaLcParenR"/>
            </a:pPr>
            <a:r>
              <a:rPr lang="ru-RU" sz="3200" dirty="0" smtClean="0"/>
              <a:t>avaScript може да работи с обекти</a:t>
            </a:r>
            <a:endParaRPr lang="bg-BG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2910" y="328612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70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/>
              <a:t>Отговор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 smtClean="0"/>
              <a:t>JavaScript се зарежда, интерпретира и изпълнява от уеб браузъра, който му осигурява достъп до Обектния модел на браузъра.</a:t>
            </a:r>
            <a:endParaRPr lang="en-US" sz="2800" dirty="0" smtClean="0"/>
          </a:p>
          <a:p>
            <a:r>
              <a:rPr lang="ru-RU" sz="2800" dirty="0" smtClean="0"/>
              <a:t> </a:t>
            </a:r>
            <a:r>
              <a:rPr lang="bg-BG" dirty="0" smtClean="0"/>
              <a:t>Информация:</a:t>
            </a:r>
          </a:p>
          <a:p>
            <a:pPr lvl="1"/>
            <a:r>
              <a:rPr lang="en-US" sz="2800" dirty="0" smtClean="0"/>
              <a:t>http://bg.wikipedia.org/wiki/Javascript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454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Отговор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WINZIP </a:t>
            </a:r>
            <a:r>
              <a:rPr lang="bg-BG" dirty="0" smtClean="0"/>
              <a:t>  не е антивирусна програма, а е архиватор.</a:t>
            </a:r>
          </a:p>
          <a:p>
            <a:pPr lvl="1"/>
            <a:endParaRPr lang="bg-BG" sz="2600" dirty="0" smtClean="0"/>
          </a:p>
          <a:p>
            <a:pPr lvl="1"/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336657">
            <a:off x="3583667" y="2512105"/>
            <a:ext cx="3326993" cy="33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67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199900"/>
            <a:ext cx="7086600" cy="838200"/>
          </a:xfrm>
        </p:spPr>
        <p:txBody>
          <a:bodyPr/>
          <a:lstStyle/>
          <a:p>
            <a:r>
              <a:rPr lang="bg-BG" dirty="0" smtClean="0"/>
              <a:t>Тренировъчен тест по информационни технологии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48416" y="2930915"/>
            <a:ext cx="5642984" cy="1219201"/>
          </a:xfr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Въпроси</a:t>
            </a:r>
            <a:r>
              <a:rPr lang="en-US" sz="7600" spc="15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7600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30220" y="4059648"/>
            <a:ext cx="890352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11189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6475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10924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21319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TextBox 17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425880" y="55987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9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213116" y="5670848"/>
            <a:ext cx="357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36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TextBox 20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2927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3" name="TextBox 22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4312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4" name="TextBox 23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 Placeholder 5"/>
          <p:cNvSpPr txBox="1">
            <a:spLocks/>
          </p:cNvSpPr>
          <p:nvPr/>
        </p:nvSpPr>
        <p:spPr>
          <a:xfrm>
            <a:off x="5335648" y="6400800"/>
            <a:ext cx="3718150" cy="369332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hlinkClick r:id="rId7"/>
              </a:rPr>
              <a:t>http://schoolacademy.telerik.com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xmlns="" val="25326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</p:spPr>
        <p:txBody>
          <a:bodyPr/>
          <a:lstStyle/>
          <a:p>
            <a:r>
              <a:rPr lang="bg-BG" sz="3600" dirty="0" smtClean="0"/>
              <a:t>Безплатни курсове в софтуерната академия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Telerik School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2"/>
              </a:rPr>
              <a:t>schoolacademy.telerik.com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31275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2187" y="4179062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hlinkClick r:id="rId2" tooltip="Telerik School Academy - Free Software Development Trainings for High-School Students"/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5942019" y="1435925"/>
            <a:ext cx="2606040" cy="89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9219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6400800" cy="1600200"/>
          </a:xfrm>
        </p:spPr>
        <p:txBody>
          <a:bodyPr/>
          <a:lstStyle/>
          <a:p>
            <a:r>
              <a:rPr lang="bg-BG" dirty="0" smtClean="0"/>
              <a:t>Работа с компютърни системи и програми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2550320"/>
            <a:ext cx="7924800" cy="569120"/>
          </a:xfrm>
        </p:spPr>
        <p:txBody>
          <a:bodyPr/>
          <a:lstStyle/>
          <a:p>
            <a:r>
              <a:rPr lang="bg-BG" dirty="0"/>
              <a:t>Инсталиране, използване, поддръжка, …</a:t>
            </a:r>
            <a:endParaRPr lang="en-US" dirty="0"/>
          </a:p>
        </p:txBody>
      </p:sp>
      <p:pic>
        <p:nvPicPr>
          <p:cNvPr id="11" name="Picture 2" descr="http://www.sharewarebay.com/images/screenshot/nimble_software/Neat_Inst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61413">
            <a:off x="1129435" y="3505200"/>
            <a:ext cx="2938872" cy="2324100"/>
          </a:xfrm>
          <a:prstGeom prst="roundRect">
            <a:avLst>
              <a:gd name="adj" fmla="val 481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majhacomputer.com/images/web-based-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1374961">
            <a:off x="4927049" y="3521356"/>
            <a:ext cx="3077944" cy="2308456"/>
          </a:xfrm>
          <a:prstGeom prst="roundRect">
            <a:avLst>
              <a:gd name="adj" fmla="val 3358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blog.blacknight.com/images/technical-support-frust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06886" y="4419600"/>
            <a:ext cx="2527320" cy="1770346"/>
          </a:xfrm>
          <a:prstGeom prst="roundRect">
            <a:avLst>
              <a:gd name="adj" fmla="val 7102"/>
            </a:avLst>
          </a:prstGeom>
          <a:ln>
            <a:noFill/>
          </a:ln>
          <a:effectLst>
            <a:outerShdw blurRad="76200" sx="108000" sy="108000" algn="ctr" rotWithShape="0">
              <a:prstClr val="black">
                <a:alpha val="25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74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bg-BG" dirty="0" smtClean="0"/>
              <a:t>Кое от изброените НЕ е интернет браузър.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Internet Explorer 10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Safari</a:t>
            </a:r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Mozilla</a:t>
            </a:r>
            <a:endParaRPr lang="bg-BG" dirty="0" smtClean="0"/>
          </a:p>
          <a:p>
            <a:pPr marL="871538" lvl="1" indent="-514350">
              <a:buFont typeface="+mj-lt"/>
              <a:buAutoNum type="alphaLcParenR"/>
            </a:pPr>
            <a:r>
              <a:rPr lang="en-US" dirty="0" smtClean="0"/>
              <a:t>Google Chrome</a:t>
            </a:r>
          </a:p>
          <a:p>
            <a:pPr marL="357188" lvl="1" indent="0">
              <a:buNone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en-US" dirty="0" smtClean="0"/>
          </a:p>
          <a:p>
            <a:pPr marL="871538" lvl="1" indent="-514350">
              <a:buFont typeface="+mj-lt"/>
              <a:buAutoNum type="alphaLcParenR"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57200" y="2819400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7192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5180</TotalTime>
  <Words>2212</Words>
  <Application>Microsoft Office PowerPoint</Application>
  <PresentationFormat>On-screen Show (4:3)</PresentationFormat>
  <Paragraphs>395</Paragraphs>
  <Slides>71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Telerik Academy</vt:lpstr>
      <vt:lpstr>Information Technology Test</vt:lpstr>
      <vt:lpstr>Slide 2</vt:lpstr>
      <vt:lpstr>Въпрос</vt:lpstr>
      <vt:lpstr>Отговор</vt:lpstr>
      <vt:lpstr>Софтуерни системи</vt:lpstr>
      <vt:lpstr>Въпрос</vt:lpstr>
      <vt:lpstr>Отговор</vt:lpstr>
      <vt:lpstr>Работа с компютърни системи и програми</vt:lpstr>
      <vt:lpstr>Въпрос</vt:lpstr>
      <vt:lpstr>Отговор</vt:lpstr>
      <vt:lpstr>Пренос на данни и бройни системи</vt:lpstr>
      <vt:lpstr>Въпрос</vt:lpstr>
      <vt:lpstr>Отговор</vt:lpstr>
      <vt:lpstr>Операционни системи</vt:lpstr>
      <vt:lpstr>Въпрос</vt:lpstr>
      <vt:lpstr>Отговор</vt:lpstr>
      <vt:lpstr>Софтуерно инженерство</vt:lpstr>
      <vt:lpstr>Въпрос</vt:lpstr>
      <vt:lpstr>Отговор</vt:lpstr>
      <vt:lpstr>Въпрос</vt:lpstr>
      <vt:lpstr>Отговор</vt:lpstr>
      <vt:lpstr>Въпрос</vt:lpstr>
      <vt:lpstr>Отговор</vt:lpstr>
      <vt:lpstr>Компресиране на данни</vt:lpstr>
      <vt:lpstr>Въпрос</vt:lpstr>
      <vt:lpstr>Отговор</vt:lpstr>
      <vt:lpstr>Текстообработка</vt:lpstr>
      <vt:lpstr>Въпрос</vt:lpstr>
      <vt:lpstr>Отговор</vt:lpstr>
      <vt:lpstr>Компютърна графика</vt:lpstr>
      <vt:lpstr>Въпрос</vt:lpstr>
      <vt:lpstr>Отговор</vt:lpstr>
      <vt:lpstr>Бази от данни</vt:lpstr>
      <vt:lpstr>Въпрос</vt:lpstr>
      <vt:lpstr>Отговор</vt:lpstr>
      <vt:lpstr>Информационни системи</vt:lpstr>
      <vt:lpstr>Въпрос</vt:lpstr>
      <vt:lpstr>Отговор</vt:lpstr>
      <vt:lpstr>Въпрос</vt:lpstr>
      <vt:lpstr>Отговор</vt:lpstr>
      <vt:lpstr>Сигурност и защита на информацията</vt:lpstr>
      <vt:lpstr>Въпрос</vt:lpstr>
      <vt:lpstr>Отговор</vt:lpstr>
      <vt:lpstr>Въпрос</vt:lpstr>
      <vt:lpstr>Отговор</vt:lpstr>
      <vt:lpstr>Презентационни системи</vt:lpstr>
      <vt:lpstr>Въпрос</vt:lpstr>
      <vt:lpstr>Отговор</vt:lpstr>
      <vt:lpstr>Мултимедия</vt:lpstr>
      <vt:lpstr>Въпрос</vt:lpstr>
      <vt:lpstr>Отговор</vt:lpstr>
      <vt:lpstr>Компютърни мрежи</vt:lpstr>
      <vt:lpstr>Въпрос</vt:lpstr>
      <vt:lpstr>Отговор</vt:lpstr>
      <vt:lpstr>Устройство на Интернет</vt:lpstr>
      <vt:lpstr>Въпрос</vt:lpstr>
      <vt:lpstr>Отговор</vt:lpstr>
      <vt:lpstr>Електронна комуникация</vt:lpstr>
      <vt:lpstr>Въпрос</vt:lpstr>
      <vt:lpstr>Отговор</vt:lpstr>
      <vt:lpstr>World Wide Web (WWW)</vt:lpstr>
      <vt:lpstr>Въпрос</vt:lpstr>
      <vt:lpstr>Отговор</vt:lpstr>
      <vt:lpstr>Уеб дизайн, HTML, CSS</vt:lpstr>
      <vt:lpstr>Въпрос</vt:lpstr>
      <vt:lpstr>Отговор</vt:lpstr>
      <vt:lpstr>Скриптови езици и JavaScript</vt:lpstr>
      <vt:lpstr>Въпрос</vt:lpstr>
      <vt:lpstr>Отговор</vt:lpstr>
      <vt:lpstr>Тренировъчен тест по информационни технологии</vt:lpstr>
      <vt:lpstr>Безплатни курсове в софтуерната академия</vt:lpstr>
    </vt:vector>
  </TitlesOfParts>
  <Company>Telerik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Училищна софтуерна академия</dc:title>
  <dc:subject>Telerik Software Academy</dc:subject>
  <dc:creator>Svetlin Nakov</dc:creator>
  <cp:keywords>telerik software academy, school academy, училищна софтуерна академия, академия на Телерик за ученици, free courses for developers</cp:keywords>
  <cp:lastModifiedBy>PC</cp:lastModifiedBy>
  <cp:revision>573</cp:revision>
  <dcterms:created xsi:type="dcterms:W3CDTF">2007-12-08T16:03:35Z</dcterms:created>
  <dcterms:modified xsi:type="dcterms:W3CDTF">2013-11-26T18:28:08Z</dcterms:modified>
  <cp:category>software engineering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